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280" r:id="rId2"/>
    <p:sldId id="264" r:id="rId3"/>
    <p:sldId id="472" r:id="rId4"/>
    <p:sldId id="2968" r:id="rId5"/>
    <p:sldId id="2993" r:id="rId6"/>
    <p:sldId id="3005" r:id="rId7"/>
    <p:sldId id="2998" r:id="rId8"/>
    <p:sldId id="3007" r:id="rId9"/>
    <p:sldId id="3021" r:id="rId10"/>
    <p:sldId id="3035" r:id="rId11"/>
    <p:sldId id="3028" r:id="rId12"/>
    <p:sldId id="3029" r:id="rId13"/>
    <p:sldId id="483" r:id="rId14"/>
    <p:sldId id="481" r:id="rId15"/>
    <p:sldId id="2969" r:id="rId16"/>
    <p:sldId id="3001" r:id="rId17"/>
    <p:sldId id="3000" r:id="rId18"/>
    <p:sldId id="425" r:id="rId19"/>
    <p:sldId id="486" r:id="rId20"/>
    <p:sldId id="2999" r:id="rId21"/>
    <p:sldId id="2976" r:id="rId22"/>
    <p:sldId id="2961" r:id="rId23"/>
    <p:sldId id="3030" r:id="rId24"/>
    <p:sldId id="3031" r:id="rId25"/>
    <p:sldId id="3032" r:id="rId26"/>
    <p:sldId id="2977" r:id="rId27"/>
    <p:sldId id="457" r:id="rId28"/>
    <p:sldId id="2951" r:id="rId29"/>
    <p:sldId id="2974" r:id="rId30"/>
    <p:sldId id="3009" r:id="rId31"/>
    <p:sldId id="3046" r:id="rId32"/>
    <p:sldId id="2958" r:id="rId33"/>
    <p:sldId id="3013" r:id="rId34"/>
    <p:sldId id="3012" r:id="rId35"/>
    <p:sldId id="3024" r:id="rId36"/>
    <p:sldId id="3033" r:id="rId37"/>
    <p:sldId id="3006" r:id="rId38"/>
    <p:sldId id="3051" r:id="rId39"/>
    <p:sldId id="3047" r:id="rId40"/>
    <p:sldId id="2960" r:id="rId41"/>
    <p:sldId id="3010" r:id="rId42"/>
    <p:sldId id="3054" r:id="rId43"/>
    <p:sldId id="2965" r:id="rId44"/>
    <p:sldId id="429" r:id="rId45"/>
    <p:sldId id="451" r:id="rId46"/>
    <p:sldId id="3053" r:id="rId47"/>
    <p:sldId id="3042" r:id="rId48"/>
    <p:sldId id="3043" r:id="rId49"/>
    <p:sldId id="3044" r:id="rId50"/>
    <p:sldId id="3045" r:id="rId51"/>
    <p:sldId id="3048" r:id="rId52"/>
    <p:sldId id="3052" r:id="rId53"/>
    <p:sldId id="3037" r:id="rId54"/>
    <p:sldId id="430" r:id="rId55"/>
    <p:sldId id="445" r:id="rId56"/>
    <p:sldId id="447" r:id="rId57"/>
    <p:sldId id="3023" r:id="rId58"/>
  </p:sldIdLst>
  <p:sldSz cx="12192000" cy="6858000"/>
  <p:notesSz cx="6858000" cy="9144000"/>
  <p:custDataLst>
    <p:tags r:id="rId6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09" autoAdjust="0"/>
    <p:restoredTop sz="91923" autoAdjust="0"/>
  </p:normalViewPr>
  <p:slideViewPr>
    <p:cSldViewPr snapToGrid="0">
      <p:cViewPr varScale="1">
        <p:scale>
          <a:sx n="152" d="100"/>
          <a:sy n="152" d="100"/>
        </p:scale>
        <p:origin x="336" y="176"/>
      </p:cViewPr>
      <p:guideLst/>
    </p:cSldViewPr>
  </p:slideViewPr>
  <p:outlineViewPr>
    <p:cViewPr>
      <p:scale>
        <a:sx n="33" d="100"/>
        <a:sy n="33" d="100"/>
      </p:scale>
      <p:origin x="0" y="-6641"/>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ags" Target="tags/tag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C376D77-0BCB-4507-9D31-25CF287A1CE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D944642-0FF2-4ED5-AC3F-46F575AF7A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518BA5-0585-409D-A7CC-969BDE66129E}" type="datetimeFigureOut">
              <a:rPr lang="en-US" smtClean="0"/>
              <a:t>10/16/23</a:t>
            </a:fld>
            <a:endParaRPr lang="en-US"/>
          </a:p>
        </p:txBody>
      </p:sp>
      <p:sp>
        <p:nvSpPr>
          <p:cNvPr id="4" name="Footer Placeholder 3">
            <a:extLst>
              <a:ext uri="{FF2B5EF4-FFF2-40B4-BE49-F238E27FC236}">
                <a16:creationId xmlns:a16="http://schemas.microsoft.com/office/drawing/2014/main" id="{357CA988-1EFA-45F5-955D-483923E162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6ACDD3-E49A-46BD-A0D1-B68F2685CB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432C70-B6FE-470A-9D42-AA5637B18616}" type="slidenum">
              <a:rPr lang="en-US" smtClean="0"/>
              <a:t>‹#›</a:t>
            </a:fld>
            <a:endParaRPr lang="en-US"/>
          </a:p>
        </p:txBody>
      </p:sp>
    </p:spTree>
    <p:extLst>
      <p:ext uri="{BB962C8B-B14F-4D97-AF65-F5344CB8AC3E}">
        <p14:creationId xmlns:p14="http://schemas.microsoft.com/office/powerpoint/2010/main" val="52367646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A84D52-A9E5-4306-9156-A5369CEACBF5}" type="datetimeFigureOut">
              <a:rPr lang="en-US" smtClean="0"/>
              <a:t>10/16/23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CCB815-0AA9-4EEB-B398-F1ABA9D862FE}" type="slidenum">
              <a:rPr lang="en-US" smtClean="0"/>
              <a:t>‹#›</a:t>
            </a:fld>
            <a:endParaRPr lang="en-US"/>
          </a:p>
        </p:txBody>
      </p:sp>
    </p:spTree>
    <p:extLst>
      <p:ext uri="{BB962C8B-B14F-4D97-AF65-F5344CB8AC3E}">
        <p14:creationId xmlns:p14="http://schemas.microsoft.com/office/powerpoint/2010/main" val="87958922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en.wikipedia.org/wiki/Busines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Assalamualaikum</a:t>
            </a:r>
            <a:r>
              <a:rPr lang="en-US" dirty="0"/>
              <a:t> </a:t>
            </a:r>
            <a:r>
              <a:rPr lang="en-US" dirty="0" err="1"/>
              <a:t>Wr</a:t>
            </a:r>
            <a:r>
              <a:rPr lang="en-US" dirty="0"/>
              <a:t>. Wb, Good Afternoon. Before I begin, First of All,</a:t>
            </a:r>
            <a:r>
              <a:rPr lang="en-US" baseline="0" dirty="0"/>
              <a:t> </a:t>
            </a:r>
            <a:r>
              <a:rPr lang="en-US" dirty="0"/>
              <a:t>I would like to say thank you very much for giving me opportunities to presenting my research with entitle “</a:t>
            </a:r>
            <a:r>
              <a:rPr lang="en-US" sz="1200" b="1" dirty="0">
                <a:solidFill>
                  <a:srgbClr val="333333"/>
                </a:solidFill>
                <a:effectLst>
                  <a:outerShdw blurRad="38100" dist="38100" dir="2700000" algn="tl">
                    <a:srgbClr val="C0C0C0"/>
                  </a:outerShdw>
                </a:effectLst>
                <a:latin typeface="Calibri" pitchFamily="34" charset="0"/>
                <a:cs typeface="Calibri" pitchFamily="34" charset="0"/>
              </a:rPr>
              <a:t>An Improved Deep Neural Network Model for Risk Prediction Diabetes Complication”. </a:t>
            </a:r>
            <a:r>
              <a:rPr lang="en-US" baseline="0" dirty="0"/>
              <a:t>My name Nur Rachman Dzakiyullah</a:t>
            </a:r>
            <a:endParaRPr lang="en-US" dirty="0"/>
          </a:p>
        </p:txBody>
      </p:sp>
      <p:sp>
        <p:nvSpPr>
          <p:cNvPr id="4" name="Slide Number Placeholder 3"/>
          <p:cNvSpPr>
            <a:spLocks noGrp="1"/>
          </p:cNvSpPr>
          <p:nvPr>
            <p:ph type="sldNum" sz="quarter" idx="5"/>
          </p:nvPr>
        </p:nvSpPr>
        <p:spPr/>
        <p:txBody>
          <a:bodyPr/>
          <a:lstStyle/>
          <a:p>
            <a:fld id="{C3CCB815-0AA9-4EEB-B398-F1ABA9D862FE}" type="slidenum">
              <a:rPr lang="en-US" smtClean="0"/>
              <a:t>1</a:t>
            </a:fld>
            <a:endParaRPr lang="en-US"/>
          </a:p>
        </p:txBody>
      </p:sp>
      <p:sp>
        <p:nvSpPr>
          <p:cNvPr id="5" name="Footer Placeholder 4">
            <a:extLst>
              <a:ext uri="{FF2B5EF4-FFF2-40B4-BE49-F238E27FC236}">
                <a16:creationId xmlns:a16="http://schemas.microsoft.com/office/drawing/2014/main" id="{C03A5352-6814-4548-BF13-D35BE9AF9A8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14794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case of neural networks, the complexity can be varied by changing the number of adaptive parameters in the network. This is called structural stabilization. The second principal approach to controlling the complexity of a model is through the use of </a:t>
            </a:r>
            <a:r>
              <a:rPr lang="en-US" sz="1200" kern="1200" dirty="0">
                <a:solidFill>
                  <a:srgbClr val="0070C0"/>
                </a:solidFill>
                <a:effectLst/>
                <a:latin typeface="+mn-lt"/>
                <a:ea typeface="+mn-ea"/>
                <a:cs typeface="+mn-cs"/>
              </a:rPr>
              <a:t>regularization</a:t>
            </a:r>
            <a:r>
              <a:rPr lang="en-US" sz="1200" kern="1200" dirty="0">
                <a:solidFill>
                  <a:schemeClr val="tx1"/>
                </a:solidFill>
                <a:effectLst/>
                <a:latin typeface="+mn-lt"/>
                <a:ea typeface="+mn-ea"/>
                <a:cs typeface="+mn-cs"/>
              </a:rPr>
              <a:t> which involves the addition of a penalty term to the error function.</a:t>
            </a:r>
          </a:p>
          <a:p>
            <a:endParaRPr lang="en-US" dirty="0"/>
          </a:p>
        </p:txBody>
      </p:sp>
      <p:sp>
        <p:nvSpPr>
          <p:cNvPr id="4" name="Slide Number Placeholder 3"/>
          <p:cNvSpPr>
            <a:spLocks noGrp="1"/>
          </p:cNvSpPr>
          <p:nvPr>
            <p:ph type="sldNum" sz="quarter" idx="5"/>
          </p:nvPr>
        </p:nvSpPr>
        <p:spPr/>
        <p:txBody>
          <a:bodyPr/>
          <a:lstStyle/>
          <a:p>
            <a:fld id="{C3CCB815-0AA9-4EEB-B398-F1ABA9D862FE}" type="slidenum">
              <a:rPr lang="en-US" smtClean="0"/>
              <a:t>16</a:t>
            </a:fld>
            <a:endParaRPr lang="en-US"/>
          </a:p>
        </p:txBody>
      </p:sp>
      <p:sp>
        <p:nvSpPr>
          <p:cNvPr id="5" name="Footer Placeholder 4">
            <a:extLst>
              <a:ext uri="{FF2B5EF4-FFF2-40B4-BE49-F238E27FC236}">
                <a16:creationId xmlns:a16="http://schemas.microsoft.com/office/drawing/2014/main" id="{02A6CADC-589A-44F4-AA0B-3B710B0DB91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84948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CCB815-0AA9-4EEB-B398-F1ABA9D862FE}" type="slidenum">
              <a:rPr lang="en-US" smtClean="0"/>
              <a:t>17</a:t>
            </a:fld>
            <a:endParaRPr lang="en-US"/>
          </a:p>
        </p:txBody>
      </p:sp>
      <p:sp>
        <p:nvSpPr>
          <p:cNvPr id="5" name="Footer Placeholder 4">
            <a:extLst>
              <a:ext uri="{FF2B5EF4-FFF2-40B4-BE49-F238E27FC236}">
                <a16:creationId xmlns:a16="http://schemas.microsoft.com/office/drawing/2014/main" id="{C95647C0-4294-4D27-BB20-92BFF3254F3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2053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CCB815-0AA9-4EEB-B398-F1ABA9D862FE}" type="slidenum">
              <a:rPr lang="en-US" smtClean="0"/>
              <a:t>18</a:t>
            </a:fld>
            <a:endParaRPr lang="en-US"/>
          </a:p>
        </p:txBody>
      </p:sp>
      <p:sp>
        <p:nvSpPr>
          <p:cNvPr id="5" name="Footer Placeholder 4">
            <a:extLst>
              <a:ext uri="{FF2B5EF4-FFF2-40B4-BE49-F238E27FC236}">
                <a16:creationId xmlns:a16="http://schemas.microsoft.com/office/drawing/2014/main" id="{66D2716E-D478-4F06-A015-7A348EFBEDA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18666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a:t>
            </a:r>
            <a:r>
              <a:rPr lang="en-US" dirty="0" err="1"/>
              <a:t>DropOut</a:t>
            </a:r>
            <a:r>
              <a:rPr lang="en-US" dirty="0"/>
              <a:t> can be applied to any hidden layer. It is to randomly select some neurons in the hidden layer to output to the next layer. As the image shows here, in the second hidden layer, we randomly select some neurons to output and disable other neurons during feedforward process. Then in back propagation process, we only update the weights connected to those selected neurons. We can also regard Dropout as Sampling training technique in training weight. In back propagation, since we randomly sample neurons to output, it can be regarded as a 0,1 mask to multiply the output in hidden layer. So in back propagation, the gradient to the weights of ignored neurons will be zeros.</a:t>
            </a:r>
          </a:p>
          <a:p>
            <a:r>
              <a:rPr lang="en-US" dirty="0"/>
              <a:t>Note that </a:t>
            </a:r>
            <a:r>
              <a:rPr lang="en-US" dirty="0" err="1"/>
              <a:t>DropOut</a:t>
            </a:r>
            <a:r>
              <a:rPr lang="en-US" dirty="0"/>
              <a:t> is applied in training step only. We DO NOT use dropout in prediction step as it can make the prediction unstable when randomly choosing different neurons for output.</a:t>
            </a:r>
          </a:p>
          <a:p>
            <a:r>
              <a:rPr lang="en-US" b="1" dirty="0" err="1"/>
              <a:t>DropOut</a:t>
            </a:r>
            <a:r>
              <a:rPr lang="en-US" b="1" dirty="0"/>
              <a:t> Rate</a:t>
            </a:r>
          </a:p>
          <a:p>
            <a:r>
              <a:rPr lang="en-US" dirty="0" err="1"/>
              <a:t>DropOut</a:t>
            </a:r>
            <a:r>
              <a:rPr lang="en-US" dirty="0"/>
              <a:t> rate is the possibility of training a given node in a hidden layer. If dropout rate is large, then it is more likely to select and train the node in hidden layer. </a:t>
            </a:r>
          </a:p>
          <a:p>
            <a:r>
              <a:rPr lang="en-US" dirty="0"/>
              <a:t>For example, if dropout rate = 0.1, then each node in a hidden layer has only 0.1 possibility of being trained (enabled to feedforward and back propagation) in training step. If dropout rate = 1, then all neurons in network will be trained.</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3CCB815-0AA9-4EEB-B398-F1ABA9D862FE}" type="slidenum">
              <a:rPr lang="en-US" smtClean="0"/>
              <a:t>41</a:t>
            </a:fld>
            <a:endParaRPr lang="en-US"/>
          </a:p>
        </p:txBody>
      </p:sp>
    </p:spTree>
    <p:extLst>
      <p:ext uri="{BB962C8B-B14F-4D97-AF65-F5344CB8AC3E}">
        <p14:creationId xmlns:p14="http://schemas.microsoft.com/office/powerpoint/2010/main" val="2935052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CCB815-0AA9-4EEB-B398-F1ABA9D862FE}" type="slidenum">
              <a:rPr lang="en-US" smtClean="0"/>
              <a:t>44</a:t>
            </a:fld>
            <a:endParaRPr lang="en-US"/>
          </a:p>
        </p:txBody>
      </p:sp>
      <p:sp>
        <p:nvSpPr>
          <p:cNvPr id="5" name="Footer Placeholder 4">
            <a:extLst>
              <a:ext uri="{FF2B5EF4-FFF2-40B4-BE49-F238E27FC236}">
                <a16:creationId xmlns:a16="http://schemas.microsoft.com/office/drawing/2014/main" id="{2EDDABDC-BC43-420B-8EF6-F926CFE6FB8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65674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CCB815-0AA9-4EEB-B398-F1ABA9D862FE}" type="slidenum">
              <a:rPr lang="en-US" smtClean="0"/>
              <a:t>45</a:t>
            </a:fld>
            <a:endParaRPr lang="en-US"/>
          </a:p>
        </p:txBody>
      </p:sp>
      <p:sp>
        <p:nvSpPr>
          <p:cNvPr id="5" name="Footer Placeholder 4">
            <a:extLst>
              <a:ext uri="{FF2B5EF4-FFF2-40B4-BE49-F238E27FC236}">
                <a16:creationId xmlns:a16="http://schemas.microsoft.com/office/drawing/2014/main" id="{9AA35456-C495-46BF-9A8D-40A9F13886B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39154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CCB815-0AA9-4EEB-B398-F1ABA9D862FE}" type="slidenum">
              <a:rPr lang="en-US" smtClean="0"/>
              <a:t>54</a:t>
            </a:fld>
            <a:endParaRPr lang="en-US"/>
          </a:p>
        </p:txBody>
      </p:sp>
      <p:sp>
        <p:nvSpPr>
          <p:cNvPr id="5" name="Footer Placeholder 4">
            <a:extLst>
              <a:ext uri="{FF2B5EF4-FFF2-40B4-BE49-F238E27FC236}">
                <a16:creationId xmlns:a16="http://schemas.microsoft.com/office/drawing/2014/main" id="{030D7EDE-C3CE-4D1A-8261-436B1A2CEAC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43151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CCB815-0AA9-4EEB-B398-F1ABA9D862FE}" type="slidenum">
              <a:rPr lang="en-US" smtClean="0"/>
              <a:t>55</a:t>
            </a:fld>
            <a:endParaRPr lang="en-US"/>
          </a:p>
        </p:txBody>
      </p:sp>
      <p:sp>
        <p:nvSpPr>
          <p:cNvPr id="5" name="Footer Placeholder 4">
            <a:extLst>
              <a:ext uri="{FF2B5EF4-FFF2-40B4-BE49-F238E27FC236}">
                <a16:creationId xmlns:a16="http://schemas.microsoft.com/office/drawing/2014/main" id="{607398A8-C4C0-4344-8D87-F23EB2B3F6D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41999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CCB815-0AA9-4EEB-B398-F1ABA9D862FE}" type="slidenum">
              <a:rPr lang="en-US" smtClean="0"/>
              <a:t>56</a:t>
            </a:fld>
            <a:endParaRPr lang="en-US"/>
          </a:p>
        </p:txBody>
      </p:sp>
      <p:sp>
        <p:nvSpPr>
          <p:cNvPr id="5" name="Footer Placeholder 4">
            <a:extLst>
              <a:ext uri="{FF2B5EF4-FFF2-40B4-BE49-F238E27FC236}">
                <a16:creationId xmlns:a16="http://schemas.microsoft.com/office/drawing/2014/main" id="{CAB0E7B4-5EE8-4F37-BC06-20328A3A370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17618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This presentation consists of 7 outlines</a:t>
            </a:r>
            <a:r>
              <a:rPr lang="en-GB" baseline="0" dirty="0"/>
              <a:t> that begin with background. </a:t>
            </a:r>
            <a:r>
              <a:rPr lang="en-GB" baseline="0" dirty="0">
                <a:hlinkClick r:id="rId3" tooltip="Business"/>
              </a:rPr>
              <a:t>F</a:t>
            </a:r>
            <a:r>
              <a:rPr lang="en-GB" baseline="0" dirty="0"/>
              <a:t>ollowed by Research Problem Research Question a</a:t>
            </a:r>
            <a:r>
              <a:rPr lang="en-GB" baseline="0" dirty="0">
                <a:hlinkClick r:id="rId3" tooltip="Business"/>
              </a:rPr>
              <a:t>nd</a:t>
            </a:r>
            <a:r>
              <a:rPr lang="en-GB" baseline="0" dirty="0"/>
              <a:t> objective, and so on. And The last but not least is conclusion</a:t>
            </a:r>
            <a:endParaRPr lang="en-US" dirty="0"/>
          </a:p>
          <a:p>
            <a:endParaRPr lang="en-US" dirty="0"/>
          </a:p>
        </p:txBody>
      </p:sp>
      <p:sp>
        <p:nvSpPr>
          <p:cNvPr id="4" name="Slide Number Placeholder 3"/>
          <p:cNvSpPr>
            <a:spLocks noGrp="1"/>
          </p:cNvSpPr>
          <p:nvPr>
            <p:ph type="sldNum" sz="quarter" idx="5"/>
          </p:nvPr>
        </p:nvSpPr>
        <p:spPr/>
        <p:txBody>
          <a:bodyPr/>
          <a:lstStyle/>
          <a:p>
            <a:fld id="{C3CCB815-0AA9-4EEB-B398-F1ABA9D862FE}" type="slidenum">
              <a:rPr lang="en-US" smtClean="0"/>
              <a:t>2</a:t>
            </a:fld>
            <a:endParaRPr lang="en-US"/>
          </a:p>
        </p:txBody>
      </p:sp>
      <p:sp>
        <p:nvSpPr>
          <p:cNvPr id="5" name="Footer Placeholder 4">
            <a:extLst>
              <a:ext uri="{FF2B5EF4-FFF2-40B4-BE49-F238E27FC236}">
                <a16:creationId xmlns:a16="http://schemas.microsoft.com/office/drawing/2014/main" id="{0305F687-1125-4B12-8D90-9CD2E5D8048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643322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supervised learning is one of the mostly- studied machine learning paradigms, where each real-world object (example) is represented by a single instance (feature vector) and associated with a single label</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3CCB815-0AA9-4EEB-B398-F1ABA9D862FE}" type="slidenum">
              <a:rPr lang="en-US" smtClean="0"/>
              <a:t>4</a:t>
            </a:fld>
            <a:endParaRPr lang="en-US"/>
          </a:p>
        </p:txBody>
      </p:sp>
    </p:spTree>
    <p:extLst>
      <p:ext uri="{BB962C8B-B14F-4D97-AF65-F5344CB8AC3E}">
        <p14:creationId xmlns:p14="http://schemas.microsoft.com/office/powerpoint/2010/main" val="274648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there exist multiple targets to predict, the task of MLC is more difficult than binary classification [2]. While in binary classification the complexity of the models depends on the number of relevant features and number of samples the MLC task has an additional complexity along the target dimension. These issues present specific challenges for and influence the development of methods for MLC: label dependencies and high dimensional multi-label space.</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3CCB815-0AA9-4EEB-B398-F1ABA9D862FE}" type="slidenum">
              <a:rPr lang="en-US" smtClean="0"/>
              <a:t>6</a:t>
            </a:fld>
            <a:endParaRPr lang="en-US"/>
          </a:p>
        </p:txBody>
      </p:sp>
    </p:spTree>
    <p:extLst>
      <p:ext uri="{BB962C8B-B14F-4D97-AF65-F5344CB8AC3E}">
        <p14:creationId xmlns:p14="http://schemas.microsoft.com/office/powerpoint/2010/main" val="1713384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cs typeface="Times New Roman" panose="02020603050405020304" pitchFamily="18" charset="0"/>
              </a:rPr>
              <a:t>Im</a:t>
            </a:r>
            <a:r>
              <a:rPr lang="en-US" sz="1200" dirty="0">
                <a:latin typeface="Times New Roman" panose="02020603050405020304" pitchFamily="18" charset="0"/>
                <a:cs typeface="Times New Roman" panose="02020603050405020304" pitchFamily="18" charset="0"/>
              </a:rPr>
              <a:t>balance Problem, Data of some classes are abundant, making them an overrepresented majority, and data of other classes are unusual, making them an underrepresented minority. This imbalance makes it challenging for a classifier to appropriately learn the discriminating boundaries of the majority and minority classes. </a:t>
            </a:r>
            <a:endParaRPr lang="en-US" sz="1200" dirty="0">
              <a:effectLst/>
              <a:latin typeface="Times New Roman" panose="02020603050405020304" pitchFamily="18" charset="0"/>
              <a:cs typeface="Times New Roman" panose="02020603050405020304" pitchFamily="18" charset="0"/>
            </a:endParaRP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3CCB815-0AA9-4EEB-B398-F1ABA9D862FE}" type="slidenum">
              <a:rPr lang="en-US" smtClean="0"/>
              <a:t>7</a:t>
            </a:fld>
            <a:endParaRPr lang="en-US"/>
          </a:p>
        </p:txBody>
      </p:sp>
    </p:spTree>
    <p:extLst>
      <p:ext uri="{BB962C8B-B14F-4D97-AF65-F5344CB8AC3E}">
        <p14:creationId xmlns:p14="http://schemas.microsoft.com/office/powerpoint/2010/main" val="3253729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Transformation cannot be used for imbalance data.</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3CCB815-0AA9-4EEB-B398-F1ABA9D862FE}" type="slidenum">
              <a:rPr lang="en-US" smtClean="0"/>
              <a:t>9</a:t>
            </a:fld>
            <a:endParaRPr lang="en-US"/>
          </a:p>
        </p:txBody>
      </p:sp>
    </p:spTree>
    <p:extLst>
      <p:ext uri="{BB962C8B-B14F-4D97-AF65-F5344CB8AC3E}">
        <p14:creationId xmlns:p14="http://schemas.microsoft.com/office/powerpoint/2010/main" val="2170608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Transformation cannot be used for imbalance data.</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3CCB815-0AA9-4EEB-B398-F1ABA9D862FE}" type="slidenum">
              <a:rPr lang="en-US" smtClean="0"/>
              <a:t>10</a:t>
            </a:fld>
            <a:endParaRPr lang="en-US"/>
          </a:p>
        </p:txBody>
      </p:sp>
    </p:spTree>
    <p:extLst>
      <p:ext uri="{BB962C8B-B14F-4D97-AF65-F5344CB8AC3E}">
        <p14:creationId xmlns:p14="http://schemas.microsoft.com/office/powerpoint/2010/main" val="401815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CCB815-0AA9-4EEB-B398-F1ABA9D862FE}" type="slidenum">
              <a:rPr lang="en-US" smtClean="0"/>
              <a:t>14</a:t>
            </a:fld>
            <a:endParaRPr lang="en-US"/>
          </a:p>
        </p:txBody>
      </p:sp>
      <p:sp>
        <p:nvSpPr>
          <p:cNvPr id="5" name="Footer Placeholder 4">
            <a:extLst>
              <a:ext uri="{FF2B5EF4-FFF2-40B4-BE49-F238E27FC236}">
                <a16:creationId xmlns:a16="http://schemas.microsoft.com/office/drawing/2014/main" id="{02A6CADC-589A-44F4-AA0B-3B710B0DB91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580580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CCB815-0AA9-4EEB-B398-F1ABA9D862FE}" type="slidenum">
              <a:rPr lang="en-US" smtClean="0"/>
              <a:t>15</a:t>
            </a:fld>
            <a:endParaRPr lang="en-US"/>
          </a:p>
        </p:txBody>
      </p:sp>
      <p:sp>
        <p:nvSpPr>
          <p:cNvPr id="5" name="Footer Placeholder 4">
            <a:extLst>
              <a:ext uri="{FF2B5EF4-FFF2-40B4-BE49-F238E27FC236}">
                <a16:creationId xmlns:a16="http://schemas.microsoft.com/office/drawing/2014/main" id="{02A6CADC-589A-44F4-AA0B-3B710B0DB91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77680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3563E-D23A-4B03-950D-32A0AE7AFF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B8E057-0503-40B3-BA2C-800EBD7E44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73D437-8F64-4C03-BD33-5FEBA111A4DC}"/>
              </a:ext>
            </a:extLst>
          </p:cNvPr>
          <p:cNvSpPr>
            <a:spLocks noGrp="1"/>
          </p:cNvSpPr>
          <p:nvPr>
            <p:ph type="dt" sz="half" idx="10"/>
          </p:nvPr>
        </p:nvSpPr>
        <p:spPr/>
        <p:txBody>
          <a:bodyPr/>
          <a:lstStyle/>
          <a:p>
            <a:fld id="{C9A19931-3BE1-4C25-BC75-0EBA09143624}" type="datetime1">
              <a:rPr lang="en-US" smtClean="0"/>
              <a:t>10/16/23</a:t>
            </a:fld>
            <a:endParaRPr lang="en-US"/>
          </a:p>
        </p:txBody>
      </p:sp>
      <p:sp>
        <p:nvSpPr>
          <p:cNvPr id="5" name="Footer Placeholder 4">
            <a:extLst>
              <a:ext uri="{FF2B5EF4-FFF2-40B4-BE49-F238E27FC236}">
                <a16:creationId xmlns:a16="http://schemas.microsoft.com/office/drawing/2014/main" id="{639B5927-417B-41C6-B516-3B0F1456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7F4B4A-F0FB-4BFC-A296-BDD325B07C6C}"/>
              </a:ext>
            </a:extLst>
          </p:cNvPr>
          <p:cNvSpPr>
            <a:spLocks noGrp="1"/>
          </p:cNvSpPr>
          <p:nvPr>
            <p:ph type="sldNum" sz="quarter" idx="12"/>
          </p:nvPr>
        </p:nvSpPr>
        <p:spPr/>
        <p:txBody>
          <a:bodyPr/>
          <a:lstStyle/>
          <a:p>
            <a:fld id="{A9708F84-B0AC-42AD-A9DD-AFF41622BAFA}" type="slidenum">
              <a:rPr lang="en-US" smtClean="0"/>
              <a:t>‹#›</a:t>
            </a:fld>
            <a:endParaRPr lang="en-US"/>
          </a:p>
        </p:txBody>
      </p:sp>
    </p:spTree>
    <p:extLst>
      <p:ext uri="{BB962C8B-B14F-4D97-AF65-F5344CB8AC3E}">
        <p14:creationId xmlns:p14="http://schemas.microsoft.com/office/powerpoint/2010/main" val="3102342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55852-E868-4C08-A50E-DE25629023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63F231-6BF8-4A29-8E5B-E8DE8CAE9D5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D9B4DD-DD35-4FD6-8B8A-A7437C93F6E9}"/>
              </a:ext>
            </a:extLst>
          </p:cNvPr>
          <p:cNvSpPr>
            <a:spLocks noGrp="1"/>
          </p:cNvSpPr>
          <p:nvPr>
            <p:ph type="dt" sz="half" idx="10"/>
          </p:nvPr>
        </p:nvSpPr>
        <p:spPr/>
        <p:txBody>
          <a:bodyPr/>
          <a:lstStyle/>
          <a:p>
            <a:fld id="{D6E7B306-15E5-4D15-982C-2946650F64F5}" type="datetime1">
              <a:rPr lang="en-US" smtClean="0"/>
              <a:t>10/16/23</a:t>
            </a:fld>
            <a:endParaRPr lang="en-US"/>
          </a:p>
        </p:txBody>
      </p:sp>
      <p:sp>
        <p:nvSpPr>
          <p:cNvPr id="5" name="Footer Placeholder 4">
            <a:extLst>
              <a:ext uri="{FF2B5EF4-FFF2-40B4-BE49-F238E27FC236}">
                <a16:creationId xmlns:a16="http://schemas.microsoft.com/office/drawing/2014/main" id="{32F5B084-EF91-45F2-811A-4B0EF92227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46FFB-123E-496B-AB99-AC7AE741CEEA}"/>
              </a:ext>
            </a:extLst>
          </p:cNvPr>
          <p:cNvSpPr>
            <a:spLocks noGrp="1"/>
          </p:cNvSpPr>
          <p:nvPr>
            <p:ph type="sldNum" sz="quarter" idx="12"/>
          </p:nvPr>
        </p:nvSpPr>
        <p:spPr/>
        <p:txBody>
          <a:bodyPr/>
          <a:lstStyle/>
          <a:p>
            <a:fld id="{A9708F84-B0AC-42AD-A9DD-AFF41622BAFA}" type="slidenum">
              <a:rPr lang="en-US" smtClean="0"/>
              <a:t>‹#›</a:t>
            </a:fld>
            <a:endParaRPr lang="en-US"/>
          </a:p>
        </p:txBody>
      </p:sp>
    </p:spTree>
    <p:extLst>
      <p:ext uri="{BB962C8B-B14F-4D97-AF65-F5344CB8AC3E}">
        <p14:creationId xmlns:p14="http://schemas.microsoft.com/office/powerpoint/2010/main" val="3517719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EE2A0E-4D32-47A6-A4FE-0158BAC80D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7ED968-DE8F-448F-9D5E-0A18BB3776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8D8CF0-0226-4D04-86E3-20580D38630A}"/>
              </a:ext>
            </a:extLst>
          </p:cNvPr>
          <p:cNvSpPr>
            <a:spLocks noGrp="1"/>
          </p:cNvSpPr>
          <p:nvPr>
            <p:ph type="dt" sz="half" idx="10"/>
          </p:nvPr>
        </p:nvSpPr>
        <p:spPr/>
        <p:txBody>
          <a:bodyPr/>
          <a:lstStyle/>
          <a:p>
            <a:fld id="{64B2801B-E935-4D19-B08D-ECC0457DE5E1}" type="datetime1">
              <a:rPr lang="en-US" smtClean="0"/>
              <a:t>10/16/23</a:t>
            </a:fld>
            <a:endParaRPr lang="en-US"/>
          </a:p>
        </p:txBody>
      </p:sp>
      <p:sp>
        <p:nvSpPr>
          <p:cNvPr id="5" name="Footer Placeholder 4">
            <a:extLst>
              <a:ext uri="{FF2B5EF4-FFF2-40B4-BE49-F238E27FC236}">
                <a16:creationId xmlns:a16="http://schemas.microsoft.com/office/drawing/2014/main" id="{0A912E7A-6A60-4159-9785-C6B92E24A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B12BA3-BAEE-4F00-9BBB-7BD36AF7AA49}"/>
              </a:ext>
            </a:extLst>
          </p:cNvPr>
          <p:cNvSpPr>
            <a:spLocks noGrp="1"/>
          </p:cNvSpPr>
          <p:nvPr>
            <p:ph type="sldNum" sz="quarter" idx="12"/>
          </p:nvPr>
        </p:nvSpPr>
        <p:spPr/>
        <p:txBody>
          <a:bodyPr/>
          <a:lstStyle/>
          <a:p>
            <a:fld id="{A9708F84-B0AC-42AD-A9DD-AFF41622BAFA}" type="slidenum">
              <a:rPr lang="en-US" smtClean="0"/>
              <a:t>‹#›</a:t>
            </a:fld>
            <a:endParaRPr lang="en-US"/>
          </a:p>
        </p:txBody>
      </p:sp>
    </p:spTree>
    <p:extLst>
      <p:ext uri="{BB962C8B-B14F-4D97-AF65-F5344CB8AC3E}">
        <p14:creationId xmlns:p14="http://schemas.microsoft.com/office/powerpoint/2010/main" val="3756715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28247-47E5-45DB-B832-A3F25C1545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161A7A-BFAB-41A5-B903-D3C1C7A51A4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A8B320-2F81-4DE8-8E8D-DE1445DD6F64}"/>
              </a:ext>
            </a:extLst>
          </p:cNvPr>
          <p:cNvSpPr>
            <a:spLocks noGrp="1"/>
          </p:cNvSpPr>
          <p:nvPr>
            <p:ph type="dt" sz="half" idx="10"/>
          </p:nvPr>
        </p:nvSpPr>
        <p:spPr/>
        <p:txBody>
          <a:bodyPr/>
          <a:lstStyle/>
          <a:p>
            <a:fld id="{B1939BA9-01A1-456A-8EF1-668736AABC39}" type="datetime1">
              <a:rPr lang="en-US" smtClean="0"/>
              <a:t>10/16/23</a:t>
            </a:fld>
            <a:endParaRPr lang="en-US"/>
          </a:p>
        </p:txBody>
      </p:sp>
      <p:sp>
        <p:nvSpPr>
          <p:cNvPr id="5" name="Footer Placeholder 4">
            <a:extLst>
              <a:ext uri="{FF2B5EF4-FFF2-40B4-BE49-F238E27FC236}">
                <a16:creationId xmlns:a16="http://schemas.microsoft.com/office/drawing/2014/main" id="{F32D0337-6AC1-4A28-AAFD-FC99A13A8B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3FD354-974A-496E-816E-347084FD677E}"/>
              </a:ext>
            </a:extLst>
          </p:cNvPr>
          <p:cNvSpPr>
            <a:spLocks noGrp="1"/>
          </p:cNvSpPr>
          <p:nvPr>
            <p:ph type="sldNum" sz="quarter" idx="12"/>
          </p:nvPr>
        </p:nvSpPr>
        <p:spPr/>
        <p:txBody>
          <a:bodyPr/>
          <a:lstStyle/>
          <a:p>
            <a:fld id="{A9708F84-B0AC-42AD-A9DD-AFF41622BAFA}" type="slidenum">
              <a:rPr lang="en-US" smtClean="0"/>
              <a:t>‹#›</a:t>
            </a:fld>
            <a:endParaRPr lang="en-US"/>
          </a:p>
        </p:txBody>
      </p:sp>
    </p:spTree>
    <p:extLst>
      <p:ext uri="{BB962C8B-B14F-4D97-AF65-F5344CB8AC3E}">
        <p14:creationId xmlns:p14="http://schemas.microsoft.com/office/powerpoint/2010/main" val="3428825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37374-1A7A-4F11-9BAC-17083D2C30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A63011-A4B7-40C8-8C62-B5107FFB20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CFA2919-489F-4746-9D22-662622AC6A77}"/>
              </a:ext>
            </a:extLst>
          </p:cNvPr>
          <p:cNvSpPr>
            <a:spLocks noGrp="1"/>
          </p:cNvSpPr>
          <p:nvPr>
            <p:ph type="dt" sz="half" idx="10"/>
          </p:nvPr>
        </p:nvSpPr>
        <p:spPr/>
        <p:txBody>
          <a:bodyPr/>
          <a:lstStyle/>
          <a:p>
            <a:fld id="{7F92EDDE-5FCF-407A-8B5A-FA5BFABA58D3}" type="datetime1">
              <a:rPr lang="en-US" smtClean="0"/>
              <a:t>10/16/23</a:t>
            </a:fld>
            <a:endParaRPr lang="en-US"/>
          </a:p>
        </p:txBody>
      </p:sp>
      <p:sp>
        <p:nvSpPr>
          <p:cNvPr id="5" name="Footer Placeholder 4">
            <a:extLst>
              <a:ext uri="{FF2B5EF4-FFF2-40B4-BE49-F238E27FC236}">
                <a16:creationId xmlns:a16="http://schemas.microsoft.com/office/drawing/2014/main" id="{30467DB5-6042-4B30-A818-D61CBCE78B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E89BAD-283B-4CEB-80E7-CDC9A9B92D05}"/>
              </a:ext>
            </a:extLst>
          </p:cNvPr>
          <p:cNvSpPr>
            <a:spLocks noGrp="1"/>
          </p:cNvSpPr>
          <p:nvPr>
            <p:ph type="sldNum" sz="quarter" idx="12"/>
          </p:nvPr>
        </p:nvSpPr>
        <p:spPr/>
        <p:txBody>
          <a:bodyPr/>
          <a:lstStyle/>
          <a:p>
            <a:fld id="{A9708F84-B0AC-42AD-A9DD-AFF41622BAFA}" type="slidenum">
              <a:rPr lang="en-US" smtClean="0"/>
              <a:t>‹#›</a:t>
            </a:fld>
            <a:endParaRPr lang="en-US"/>
          </a:p>
        </p:txBody>
      </p:sp>
    </p:spTree>
    <p:extLst>
      <p:ext uri="{BB962C8B-B14F-4D97-AF65-F5344CB8AC3E}">
        <p14:creationId xmlns:p14="http://schemas.microsoft.com/office/powerpoint/2010/main" val="2999490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6440D-3514-440D-B425-1ABF0EC325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1F8F0D-F4C3-419C-9DB4-482C27C832E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F786E9-A463-4AE7-AF1D-95334F6EE3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865495-911B-4362-94D5-9F37E629107C}"/>
              </a:ext>
            </a:extLst>
          </p:cNvPr>
          <p:cNvSpPr>
            <a:spLocks noGrp="1"/>
          </p:cNvSpPr>
          <p:nvPr>
            <p:ph type="dt" sz="half" idx="10"/>
          </p:nvPr>
        </p:nvSpPr>
        <p:spPr/>
        <p:txBody>
          <a:bodyPr/>
          <a:lstStyle/>
          <a:p>
            <a:fld id="{4ACAA967-5F3A-40B0-8575-D4321A5A3323}" type="datetime1">
              <a:rPr lang="en-US" smtClean="0"/>
              <a:t>10/16/23</a:t>
            </a:fld>
            <a:endParaRPr lang="en-US"/>
          </a:p>
        </p:txBody>
      </p:sp>
      <p:sp>
        <p:nvSpPr>
          <p:cNvPr id="6" name="Footer Placeholder 5">
            <a:extLst>
              <a:ext uri="{FF2B5EF4-FFF2-40B4-BE49-F238E27FC236}">
                <a16:creationId xmlns:a16="http://schemas.microsoft.com/office/drawing/2014/main" id="{532A4DB2-C266-4705-B08C-80B171B095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DB051-9386-4503-A3B4-84FA61B7ACA7}"/>
              </a:ext>
            </a:extLst>
          </p:cNvPr>
          <p:cNvSpPr>
            <a:spLocks noGrp="1"/>
          </p:cNvSpPr>
          <p:nvPr>
            <p:ph type="sldNum" sz="quarter" idx="12"/>
          </p:nvPr>
        </p:nvSpPr>
        <p:spPr/>
        <p:txBody>
          <a:bodyPr/>
          <a:lstStyle/>
          <a:p>
            <a:fld id="{A9708F84-B0AC-42AD-A9DD-AFF41622BAFA}" type="slidenum">
              <a:rPr lang="en-US" smtClean="0"/>
              <a:t>‹#›</a:t>
            </a:fld>
            <a:endParaRPr lang="en-US"/>
          </a:p>
        </p:txBody>
      </p:sp>
    </p:spTree>
    <p:extLst>
      <p:ext uri="{BB962C8B-B14F-4D97-AF65-F5344CB8AC3E}">
        <p14:creationId xmlns:p14="http://schemas.microsoft.com/office/powerpoint/2010/main" val="2494944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DC984-7BF9-4311-A5C2-1C301604B3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6F0CA7-D23C-4B15-BE3A-090EAC76E0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9381855-1867-498D-9BCD-20927F89BF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ED3073-3061-4E28-929F-B47E971321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33C6E4-DDE5-48C4-B43E-336E2292B8B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9274AF-B581-402B-BDB4-A6148622A7DD}"/>
              </a:ext>
            </a:extLst>
          </p:cNvPr>
          <p:cNvSpPr>
            <a:spLocks noGrp="1"/>
          </p:cNvSpPr>
          <p:nvPr>
            <p:ph type="dt" sz="half" idx="10"/>
          </p:nvPr>
        </p:nvSpPr>
        <p:spPr/>
        <p:txBody>
          <a:bodyPr/>
          <a:lstStyle/>
          <a:p>
            <a:fld id="{15195BDD-7A55-47D3-BBC9-81E2A556DFFE}" type="datetime1">
              <a:rPr lang="en-US" smtClean="0"/>
              <a:t>10/16/23</a:t>
            </a:fld>
            <a:endParaRPr lang="en-US"/>
          </a:p>
        </p:txBody>
      </p:sp>
      <p:sp>
        <p:nvSpPr>
          <p:cNvPr id="8" name="Footer Placeholder 7">
            <a:extLst>
              <a:ext uri="{FF2B5EF4-FFF2-40B4-BE49-F238E27FC236}">
                <a16:creationId xmlns:a16="http://schemas.microsoft.com/office/drawing/2014/main" id="{61045069-FA3F-4593-BF18-90EC7EC64F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B5C3E7-0C27-41EE-BF3C-C457873207C3}"/>
              </a:ext>
            </a:extLst>
          </p:cNvPr>
          <p:cNvSpPr>
            <a:spLocks noGrp="1"/>
          </p:cNvSpPr>
          <p:nvPr>
            <p:ph type="sldNum" sz="quarter" idx="12"/>
          </p:nvPr>
        </p:nvSpPr>
        <p:spPr/>
        <p:txBody>
          <a:bodyPr/>
          <a:lstStyle/>
          <a:p>
            <a:fld id="{A9708F84-B0AC-42AD-A9DD-AFF41622BAFA}" type="slidenum">
              <a:rPr lang="en-US" smtClean="0"/>
              <a:t>‹#›</a:t>
            </a:fld>
            <a:endParaRPr lang="en-US"/>
          </a:p>
        </p:txBody>
      </p:sp>
    </p:spTree>
    <p:extLst>
      <p:ext uri="{BB962C8B-B14F-4D97-AF65-F5344CB8AC3E}">
        <p14:creationId xmlns:p14="http://schemas.microsoft.com/office/powerpoint/2010/main" val="2150133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838CA-FA5C-47FD-9EC4-6D9D9911FC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3AA841-BEA2-44CA-9F8C-F610B9CF48EA}"/>
              </a:ext>
            </a:extLst>
          </p:cNvPr>
          <p:cNvSpPr>
            <a:spLocks noGrp="1"/>
          </p:cNvSpPr>
          <p:nvPr>
            <p:ph type="dt" sz="half" idx="10"/>
          </p:nvPr>
        </p:nvSpPr>
        <p:spPr/>
        <p:txBody>
          <a:bodyPr/>
          <a:lstStyle/>
          <a:p>
            <a:fld id="{4B946311-AC3E-42FC-894F-E77DE66CD431}" type="datetime1">
              <a:rPr lang="en-US" smtClean="0"/>
              <a:t>10/16/23</a:t>
            </a:fld>
            <a:endParaRPr lang="en-US"/>
          </a:p>
        </p:txBody>
      </p:sp>
      <p:sp>
        <p:nvSpPr>
          <p:cNvPr id="4" name="Footer Placeholder 3">
            <a:extLst>
              <a:ext uri="{FF2B5EF4-FFF2-40B4-BE49-F238E27FC236}">
                <a16:creationId xmlns:a16="http://schemas.microsoft.com/office/drawing/2014/main" id="{1D303ACF-18D8-4BD6-BF7C-EC40F6ECCF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FCCD18-74B8-4552-81C0-CD200B8B92A5}"/>
              </a:ext>
            </a:extLst>
          </p:cNvPr>
          <p:cNvSpPr>
            <a:spLocks noGrp="1"/>
          </p:cNvSpPr>
          <p:nvPr>
            <p:ph type="sldNum" sz="quarter" idx="12"/>
          </p:nvPr>
        </p:nvSpPr>
        <p:spPr/>
        <p:txBody>
          <a:bodyPr/>
          <a:lstStyle/>
          <a:p>
            <a:fld id="{A9708F84-B0AC-42AD-A9DD-AFF41622BAFA}" type="slidenum">
              <a:rPr lang="en-US" smtClean="0"/>
              <a:t>‹#›</a:t>
            </a:fld>
            <a:endParaRPr lang="en-US"/>
          </a:p>
        </p:txBody>
      </p:sp>
    </p:spTree>
    <p:extLst>
      <p:ext uri="{BB962C8B-B14F-4D97-AF65-F5344CB8AC3E}">
        <p14:creationId xmlns:p14="http://schemas.microsoft.com/office/powerpoint/2010/main" val="1540859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4E19D2-4D3B-48A0-B264-25B1D5BEFDDE}"/>
              </a:ext>
            </a:extLst>
          </p:cNvPr>
          <p:cNvSpPr>
            <a:spLocks noGrp="1"/>
          </p:cNvSpPr>
          <p:nvPr>
            <p:ph type="dt" sz="half" idx="10"/>
          </p:nvPr>
        </p:nvSpPr>
        <p:spPr/>
        <p:txBody>
          <a:bodyPr/>
          <a:lstStyle/>
          <a:p>
            <a:fld id="{AAA79E7F-1713-4F6A-8D2A-E2814DBFD787}" type="datetime1">
              <a:rPr lang="en-US" smtClean="0"/>
              <a:t>10/16/23</a:t>
            </a:fld>
            <a:endParaRPr lang="en-US"/>
          </a:p>
        </p:txBody>
      </p:sp>
      <p:sp>
        <p:nvSpPr>
          <p:cNvPr id="3" name="Footer Placeholder 2">
            <a:extLst>
              <a:ext uri="{FF2B5EF4-FFF2-40B4-BE49-F238E27FC236}">
                <a16:creationId xmlns:a16="http://schemas.microsoft.com/office/drawing/2014/main" id="{2791CFCE-109B-47F6-A714-6D3C1032B6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E88DDA-0415-4AC7-86D4-E8BA0EAA918D}"/>
              </a:ext>
            </a:extLst>
          </p:cNvPr>
          <p:cNvSpPr>
            <a:spLocks noGrp="1"/>
          </p:cNvSpPr>
          <p:nvPr>
            <p:ph type="sldNum" sz="quarter" idx="12"/>
          </p:nvPr>
        </p:nvSpPr>
        <p:spPr/>
        <p:txBody>
          <a:bodyPr/>
          <a:lstStyle/>
          <a:p>
            <a:fld id="{A9708F84-B0AC-42AD-A9DD-AFF41622BAFA}" type="slidenum">
              <a:rPr lang="en-US" smtClean="0"/>
              <a:t>‹#›</a:t>
            </a:fld>
            <a:endParaRPr lang="en-US"/>
          </a:p>
        </p:txBody>
      </p:sp>
    </p:spTree>
    <p:extLst>
      <p:ext uri="{BB962C8B-B14F-4D97-AF65-F5344CB8AC3E}">
        <p14:creationId xmlns:p14="http://schemas.microsoft.com/office/powerpoint/2010/main" val="32437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AA472-33D0-4213-846E-E2A5B2693D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4C1BE90-22AD-41BD-B6FB-8B79E56A9F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B6508-69F2-4E7D-A7E6-32552F9AEA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A925ACA-C2EC-458E-AEBA-CDF4E588A4DB}"/>
              </a:ext>
            </a:extLst>
          </p:cNvPr>
          <p:cNvSpPr>
            <a:spLocks noGrp="1"/>
          </p:cNvSpPr>
          <p:nvPr>
            <p:ph type="dt" sz="half" idx="10"/>
          </p:nvPr>
        </p:nvSpPr>
        <p:spPr/>
        <p:txBody>
          <a:bodyPr/>
          <a:lstStyle/>
          <a:p>
            <a:fld id="{8E9B08DF-B0AF-48F2-8C7F-052B9869DEFA}" type="datetime1">
              <a:rPr lang="en-US" smtClean="0"/>
              <a:t>10/16/23</a:t>
            </a:fld>
            <a:endParaRPr lang="en-US"/>
          </a:p>
        </p:txBody>
      </p:sp>
      <p:sp>
        <p:nvSpPr>
          <p:cNvPr id="6" name="Footer Placeholder 5">
            <a:extLst>
              <a:ext uri="{FF2B5EF4-FFF2-40B4-BE49-F238E27FC236}">
                <a16:creationId xmlns:a16="http://schemas.microsoft.com/office/drawing/2014/main" id="{42A79E49-E390-4074-8D1A-93C58B4BBC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8BFAB2-A368-4EA1-AEB7-397BE9A77AB0}"/>
              </a:ext>
            </a:extLst>
          </p:cNvPr>
          <p:cNvSpPr>
            <a:spLocks noGrp="1"/>
          </p:cNvSpPr>
          <p:nvPr>
            <p:ph type="sldNum" sz="quarter" idx="12"/>
          </p:nvPr>
        </p:nvSpPr>
        <p:spPr/>
        <p:txBody>
          <a:bodyPr/>
          <a:lstStyle/>
          <a:p>
            <a:fld id="{A9708F84-B0AC-42AD-A9DD-AFF41622BAFA}" type="slidenum">
              <a:rPr lang="en-US" smtClean="0"/>
              <a:t>‹#›</a:t>
            </a:fld>
            <a:endParaRPr lang="en-US"/>
          </a:p>
        </p:txBody>
      </p:sp>
    </p:spTree>
    <p:extLst>
      <p:ext uri="{BB962C8B-B14F-4D97-AF65-F5344CB8AC3E}">
        <p14:creationId xmlns:p14="http://schemas.microsoft.com/office/powerpoint/2010/main" val="3930241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98043-4991-43A6-9161-50B3D0A99F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262C5D-73CD-4C77-B2EC-547248E322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FB8138-EA78-4820-9A83-83A79E015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3F0773-7ABC-4329-A9E2-1FCCCF51443B}"/>
              </a:ext>
            </a:extLst>
          </p:cNvPr>
          <p:cNvSpPr>
            <a:spLocks noGrp="1"/>
          </p:cNvSpPr>
          <p:nvPr>
            <p:ph type="dt" sz="half" idx="10"/>
          </p:nvPr>
        </p:nvSpPr>
        <p:spPr/>
        <p:txBody>
          <a:bodyPr/>
          <a:lstStyle/>
          <a:p>
            <a:fld id="{C1A8872D-CA90-4C2B-BD90-507B07D0292F}" type="datetime1">
              <a:rPr lang="en-US" smtClean="0"/>
              <a:t>10/16/23</a:t>
            </a:fld>
            <a:endParaRPr lang="en-US"/>
          </a:p>
        </p:txBody>
      </p:sp>
      <p:sp>
        <p:nvSpPr>
          <p:cNvPr id="6" name="Footer Placeholder 5">
            <a:extLst>
              <a:ext uri="{FF2B5EF4-FFF2-40B4-BE49-F238E27FC236}">
                <a16:creationId xmlns:a16="http://schemas.microsoft.com/office/drawing/2014/main" id="{D49DAFD3-1E11-4B86-B966-FE3D310B94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034F72-AF58-48FF-9B50-43448F307568}"/>
              </a:ext>
            </a:extLst>
          </p:cNvPr>
          <p:cNvSpPr>
            <a:spLocks noGrp="1"/>
          </p:cNvSpPr>
          <p:nvPr>
            <p:ph type="sldNum" sz="quarter" idx="12"/>
          </p:nvPr>
        </p:nvSpPr>
        <p:spPr/>
        <p:txBody>
          <a:bodyPr/>
          <a:lstStyle/>
          <a:p>
            <a:fld id="{A9708F84-B0AC-42AD-A9DD-AFF41622BAFA}" type="slidenum">
              <a:rPr lang="en-US" smtClean="0"/>
              <a:t>‹#›</a:t>
            </a:fld>
            <a:endParaRPr lang="en-US"/>
          </a:p>
        </p:txBody>
      </p:sp>
    </p:spTree>
    <p:extLst>
      <p:ext uri="{BB962C8B-B14F-4D97-AF65-F5344CB8AC3E}">
        <p14:creationId xmlns:p14="http://schemas.microsoft.com/office/powerpoint/2010/main" val="4191635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5EC9D9-30C5-470A-8006-F7A68F5210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248B67-F25A-4CDD-847C-483614309B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F9C290-10BF-401E-B073-3C00024D38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53429B-3B8A-4E31-81D7-9BC595AE1C93}" type="datetime1">
              <a:rPr lang="en-US" smtClean="0"/>
              <a:t>10/16/23</a:t>
            </a:fld>
            <a:endParaRPr lang="en-US"/>
          </a:p>
        </p:txBody>
      </p:sp>
      <p:sp>
        <p:nvSpPr>
          <p:cNvPr id="5" name="Footer Placeholder 4">
            <a:extLst>
              <a:ext uri="{FF2B5EF4-FFF2-40B4-BE49-F238E27FC236}">
                <a16:creationId xmlns:a16="http://schemas.microsoft.com/office/drawing/2014/main" id="{35C1EFE7-9603-4488-AAB0-E4EE1137E3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403434-0979-4D72-AEED-352849E380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708F84-B0AC-42AD-A9DD-AFF41622BAFA}" type="slidenum">
              <a:rPr lang="en-US" smtClean="0"/>
              <a:t>‹#›</a:t>
            </a:fld>
            <a:endParaRPr lang="en-US"/>
          </a:p>
        </p:txBody>
      </p:sp>
    </p:spTree>
    <p:extLst>
      <p:ext uri="{BB962C8B-B14F-4D97-AF65-F5344CB8AC3E}">
        <p14:creationId xmlns:p14="http://schemas.microsoft.com/office/powerpoint/2010/main" val="405741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package" Target="../embeddings/Microsoft_Visio_Drawing9.vsdx"/><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package" Target="../embeddings/Microsoft_Visio_Drawing10.vsdx"/></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wm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20B93-52E9-4449-AF72-444C8668A566}"/>
              </a:ext>
            </a:extLst>
          </p:cNvPr>
          <p:cNvSpPr>
            <a:spLocks noGrp="1"/>
          </p:cNvSpPr>
          <p:nvPr>
            <p:ph type="ctrTitle"/>
          </p:nvPr>
        </p:nvSpPr>
        <p:spPr>
          <a:xfrm>
            <a:off x="457200" y="2095470"/>
            <a:ext cx="11277600" cy="1260305"/>
          </a:xfrm>
        </p:spPr>
        <p:txBody>
          <a:bodyPr>
            <a:noAutofit/>
          </a:bodyPr>
          <a:lstStyle/>
          <a:p>
            <a:r>
              <a:rPr lang="en-US" sz="4000" b="1" dirty="0">
                <a:effectLst/>
                <a:latin typeface="+mn-lt"/>
                <a:cs typeface="Times New Roman" panose="02020603050405020304" pitchFamily="18" charset="0"/>
              </a:rPr>
              <a:t>Enhanced</a:t>
            </a:r>
            <a:r>
              <a:rPr lang="en-US" sz="4000" dirty="0">
                <a:effectLst/>
                <a:latin typeface="+mn-lt"/>
                <a:cs typeface="Times New Roman" panose="02020603050405020304" pitchFamily="18" charset="0"/>
              </a:rPr>
              <a:t> </a:t>
            </a:r>
            <a:r>
              <a:rPr lang="en-US" sz="3900" b="1" dirty="0">
                <a:solidFill>
                  <a:srgbClr val="333333"/>
                </a:solidFill>
                <a:effectLst>
                  <a:outerShdw blurRad="38100" dist="38100" dir="2700000" algn="tl">
                    <a:srgbClr val="C0C0C0"/>
                  </a:outerShdw>
                </a:effectLst>
                <a:latin typeface="+mn-lt"/>
                <a:cs typeface="Calibri" pitchFamily="34" charset="0"/>
              </a:rPr>
              <a:t>Multi-label Deep Neural Network Model for Risk Prediction Diabetes Complication</a:t>
            </a:r>
          </a:p>
        </p:txBody>
      </p:sp>
      <p:cxnSp>
        <p:nvCxnSpPr>
          <p:cNvPr id="6" name="Straight Connector 5">
            <a:extLst>
              <a:ext uri="{FF2B5EF4-FFF2-40B4-BE49-F238E27FC236}">
                <a16:creationId xmlns:a16="http://schemas.microsoft.com/office/drawing/2014/main" id="{649D5FEA-C191-441F-858D-010BD3B4B5EC}"/>
              </a:ext>
            </a:extLst>
          </p:cNvPr>
          <p:cNvCxnSpPr/>
          <p:nvPr/>
        </p:nvCxnSpPr>
        <p:spPr>
          <a:xfrm>
            <a:off x="457200" y="3458099"/>
            <a:ext cx="112776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370F1AF6-96E8-475D-B7B6-A1576B311768}"/>
              </a:ext>
            </a:extLst>
          </p:cNvPr>
          <p:cNvSpPr>
            <a:spLocks noGrp="1"/>
          </p:cNvSpPr>
          <p:nvPr>
            <p:ph type="subTitle" idx="1"/>
          </p:nvPr>
        </p:nvSpPr>
        <p:spPr>
          <a:xfrm>
            <a:off x="5628968" y="3481865"/>
            <a:ext cx="6351637" cy="2679493"/>
          </a:xfrm>
        </p:spPr>
        <p:txBody>
          <a:bodyPr>
            <a:normAutofit fontScale="92500" lnSpcReduction="10000"/>
          </a:bodyPr>
          <a:lstStyle/>
          <a:p>
            <a:pPr algn="r"/>
            <a:endParaRPr lang="en-US" dirty="0"/>
          </a:p>
          <a:p>
            <a:pPr algn="r" eaLnBrk="0" fontAlgn="base" hangingPunct="0">
              <a:spcBef>
                <a:spcPct val="20000"/>
              </a:spcBef>
              <a:spcAft>
                <a:spcPct val="0"/>
              </a:spcAft>
              <a:buClr>
                <a:schemeClr val="tx2"/>
              </a:buClr>
              <a:buSzPct val="70000"/>
              <a:defRPr/>
            </a:pPr>
            <a:r>
              <a:rPr lang="en-US" sz="2700" b="1" dirty="0" err="1">
                <a:solidFill>
                  <a:srgbClr val="333333"/>
                </a:solidFill>
                <a:latin typeface="Calibri" pitchFamily="34" charset="0"/>
                <a:cs typeface="Calibri" pitchFamily="34" charset="0"/>
              </a:rPr>
              <a:t>Raden</a:t>
            </a:r>
            <a:r>
              <a:rPr lang="en-US" sz="2700" b="1" dirty="0">
                <a:solidFill>
                  <a:srgbClr val="333333"/>
                </a:solidFill>
                <a:latin typeface="Calibri" pitchFamily="34" charset="0"/>
                <a:cs typeface="Calibri" pitchFamily="34" charset="0"/>
              </a:rPr>
              <a:t> Nur Rachman Dzakiyullah </a:t>
            </a:r>
            <a:r>
              <a:rPr lang="id-ID" sz="2700" b="1" dirty="0">
                <a:solidFill>
                  <a:srgbClr val="333333"/>
                </a:solidFill>
                <a:latin typeface="Calibri" pitchFamily="34" charset="0"/>
                <a:cs typeface="Calibri" pitchFamily="34" charset="0"/>
              </a:rPr>
              <a:t>(P03</a:t>
            </a:r>
            <a:r>
              <a:rPr lang="en-US" sz="2700" b="1" dirty="0">
                <a:solidFill>
                  <a:srgbClr val="333333"/>
                </a:solidFill>
                <a:latin typeface="Calibri" pitchFamily="34" charset="0"/>
                <a:cs typeface="Calibri" pitchFamily="34" charset="0"/>
              </a:rPr>
              <a:t>1710017</a:t>
            </a:r>
            <a:r>
              <a:rPr lang="id-ID" sz="2700" b="1" dirty="0">
                <a:solidFill>
                  <a:srgbClr val="333333"/>
                </a:solidFill>
                <a:latin typeface="Calibri" pitchFamily="34" charset="0"/>
                <a:cs typeface="Calibri" pitchFamily="34" charset="0"/>
              </a:rPr>
              <a:t>)</a:t>
            </a:r>
            <a:endParaRPr lang="en-US" sz="2700" b="1" dirty="0">
              <a:solidFill>
                <a:srgbClr val="333333"/>
              </a:solidFill>
              <a:latin typeface="Calibri" pitchFamily="34" charset="0"/>
              <a:cs typeface="Calibri" pitchFamily="34" charset="0"/>
            </a:endParaRPr>
          </a:p>
          <a:p>
            <a:pPr algn="r">
              <a:defRPr/>
            </a:pPr>
            <a:endParaRPr lang="en-US" i="1" dirty="0"/>
          </a:p>
          <a:p>
            <a:pPr algn="r">
              <a:defRPr/>
            </a:pPr>
            <a:r>
              <a:rPr lang="id-ID" b="1" i="1" dirty="0"/>
              <a:t>Supervisors</a:t>
            </a:r>
            <a:r>
              <a:rPr lang="id-ID" i="1" dirty="0"/>
              <a:t>:</a:t>
            </a:r>
            <a:endParaRPr lang="en-US" i="1" dirty="0"/>
          </a:p>
          <a:p>
            <a:pPr algn="r">
              <a:defRPr/>
            </a:pPr>
            <a:br>
              <a:rPr lang="en-US" i="1" dirty="0"/>
            </a:br>
            <a:r>
              <a:rPr lang="en-US" i="1" dirty="0"/>
              <a:t>Prof</a:t>
            </a:r>
            <a:r>
              <a:rPr lang="en-US" dirty="0"/>
              <a:t>. </a:t>
            </a:r>
            <a:r>
              <a:rPr lang="en-US" i="1" dirty="0"/>
              <a:t>Dr</a:t>
            </a:r>
            <a:r>
              <a:rPr lang="en-US" dirty="0"/>
              <a:t>. </a:t>
            </a:r>
            <a:r>
              <a:rPr lang="en-US" i="1" dirty="0" err="1"/>
              <a:t>Burhanuddin</a:t>
            </a:r>
            <a:r>
              <a:rPr lang="en-US" dirty="0"/>
              <a:t> Mohd. </a:t>
            </a:r>
            <a:r>
              <a:rPr lang="en-US" dirty="0" err="1"/>
              <a:t>Aboobaider</a:t>
            </a:r>
            <a:endParaRPr lang="en-US" i="1" dirty="0"/>
          </a:p>
          <a:p>
            <a:pPr algn="r">
              <a:defRPr/>
            </a:pPr>
            <a:r>
              <a:rPr lang="en-US" i="1" dirty="0"/>
              <a:t>Dr. Raja Rina Binti Raja Ikram</a:t>
            </a:r>
          </a:p>
        </p:txBody>
      </p:sp>
      <p:pic>
        <p:nvPicPr>
          <p:cNvPr id="7" name="Picture 2" descr="C:\Users\Raziff\Desktop\logoUTeMPNG.png">
            <a:extLst>
              <a:ext uri="{FF2B5EF4-FFF2-40B4-BE49-F238E27FC236}">
                <a16:creationId xmlns:a16="http://schemas.microsoft.com/office/drawing/2014/main" id="{6D2DA3BA-60CD-49F9-905A-2DA1CFFFEA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073" y="130156"/>
            <a:ext cx="3548488" cy="140919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C1797373-554B-4D41-BD54-DF6E0D9D1DDB}"/>
              </a:ext>
            </a:extLst>
          </p:cNvPr>
          <p:cNvSpPr txBox="1">
            <a:spLocks/>
          </p:cNvSpPr>
          <p:nvPr/>
        </p:nvSpPr>
        <p:spPr>
          <a:xfrm>
            <a:off x="907997" y="3761166"/>
            <a:ext cx="2580640" cy="74357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dirty="0">
                <a:solidFill>
                  <a:srgbClr val="333333"/>
                </a:solidFill>
                <a:effectLst>
                  <a:outerShdw blurRad="38100" dist="38100" dir="2700000" algn="tl">
                    <a:srgbClr val="C0C0C0"/>
                  </a:outerShdw>
                </a:effectLst>
                <a:latin typeface="Calibri" pitchFamily="34" charset="0"/>
                <a:cs typeface="Calibri" pitchFamily="34" charset="0"/>
              </a:rPr>
              <a:t>Progress Report </a:t>
            </a:r>
          </a:p>
          <a:p>
            <a:r>
              <a:rPr lang="en-US" sz="2400" b="1" dirty="0">
                <a:solidFill>
                  <a:srgbClr val="333333"/>
                </a:solidFill>
                <a:effectLst>
                  <a:outerShdw blurRad="38100" dist="38100" dir="2700000" algn="tl">
                    <a:srgbClr val="C0C0C0"/>
                  </a:outerShdw>
                </a:effectLst>
                <a:latin typeface="Calibri" pitchFamily="34" charset="0"/>
                <a:cs typeface="Calibri" pitchFamily="34" charset="0"/>
              </a:rPr>
              <a:t>16 August 2023</a:t>
            </a:r>
          </a:p>
        </p:txBody>
      </p:sp>
      <p:pic>
        <p:nvPicPr>
          <p:cNvPr id="5" name="Picture 4" descr="Logo&#10;&#10;Description automatically generated">
            <a:extLst>
              <a:ext uri="{FF2B5EF4-FFF2-40B4-BE49-F238E27FC236}">
                <a16:creationId xmlns:a16="http://schemas.microsoft.com/office/drawing/2014/main" id="{4C002554-481A-43AB-898F-99C7FA51A7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6480" y="279042"/>
            <a:ext cx="3369588" cy="1260305"/>
          </a:xfrm>
          <a:prstGeom prst="rect">
            <a:avLst/>
          </a:prstGeom>
        </p:spPr>
      </p:pic>
      <p:sp>
        <p:nvSpPr>
          <p:cNvPr id="4" name="Slide Number Placeholder 3">
            <a:extLst>
              <a:ext uri="{FF2B5EF4-FFF2-40B4-BE49-F238E27FC236}">
                <a16:creationId xmlns:a16="http://schemas.microsoft.com/office/drawing/2014/main" id="{8EE12479-E557-4F22-BA0C-367F45B096FD}"/>
              </a:ext>
            </a:extLst>
          </p:cNvPr>
          <p:cNvSpPr>
            <a:spLocks noGrp="1"/>
          </p:cNvSpPr>
          <p:nvPr>
            <p:ph type="sldNum" sz="quarter" idx="12"/>
          </p:nvPr>
        </p:nvSpPr>
        <p:spPr/>
        <p:txBody>
          <a:bodyPr/>
          <a:lstStyle/>
          <a:p>
            <a:fld id="{A9708F84-B0AC-42AD-A9DD-AFF41622BAFA}" type="slidenum">
              <a:rPr lang="en-US" smtClean="0"/>
              <a:t>1</a:t>
            </a:fld>
            <a:endParaRPr lang="en-US"/>
          </a:p>
        </p:txBody>
      </p:sp>
      <p:sp>
        <p:nvSpPr>
          <p:cNvPr id="10" name="TextBox 9">
            <a:extLst>
              <a:ext uri="{FF2B5EF4-FFF2-40B4-BE49-F238E27FC236}">
                <a16:creationId xmlns:a16="http://schemas.microsoft.com/office/drawing/2014/main" id="{4581FBDA-04C4-2292-92AE-DB83C294D11A}"/>
              </a:ext>
            </a:extLst>
          </p:cNvPr>
          <p:cNvSpPr txBox="1"/>
          <p:nvPr/>
        </p:nvSpPr>
        <p:spPr>
          <a:xfrm>
            <a:off x="383458" y="5954137"/>
            <a:ext cx="5048865" cy="584775"/>
          </a:xfrm>
          <a:prstGeom prst="rect">
            <a:avLst/>
          </a:prstGeom>
          <a:noFill/>
        </p:spPr>
        <p:txBody>
          <a:bodyPr wrap="square">
            <a:spAutoFit/>
          </a:bodyPr>
          <a:lstStyle/>
          <a:p>
            <a:pPr>
              <a:defRPr/>
            </a:pPr>
            <a:r>
              <a:rPr lang="en-US" sz="1600" b="1" dirty="0">
                <a:latin typeface="Times New Roman" panose="02020603050405020304" pitchFamily="18" charset="0"/>
                <a:cs typeface="Times New Roman" panose="02020603050405020304" pitchFamily="18" charset="0"/>
              </a:rPr>
              <a:t>Panel</a:t>
            </a:r>
            <a:r>
              <a:rPr lang="id-ID" sz="1600" i="1" dirty="0">
                <a:latin typeface="Times New Roman" panose="02020603050405020304" pitchFamily="18" charset="0"/>
                <a:cs typeface="Times New Roman" panose="02020603050405020304" pitchFamily="18" charset="0"/>
              </a:rPr>
              <a:t>:</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1. </a:t>
            </a:r>
            <a:r>
              <a:rPr lang="sv-SE" sz="1600" dirty="0">
                <a:latin typeface="Times New Roman" panose="02020603050405020304" pitchFamily="18" charset="0"/>
                <a:cs typeface="Times New Roman" panose="02020603050405020304" pitchFamily="18" charset="0"/>
              </a:rPr>
              <a:t>DR ABDUL SYUKOR BIN MOHAMAD JAYA</a:t>
            </a:r>
          </a:p>
          <a:p>
            <a:pPr>
              <a:defRPr/>
            </a:pPr>
            <a:r>
              <a:rPr lang="sv-SE" sz="1600" dirty="0">
                <a:latin typeface="Times New Roman" panose="02020603050405020304" pitchFamily="18" charset="0"/>
                <a:cs typeface="Times New Roman" panose="02020603050405020304" pitchFamily="18" charset="0"/>
              </a:rPr>
              <a:t>            2. </a:t>
            </a:r>
            <a:r>
              <a:rPr lang="en-GB"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PM. TS. DR. CHOO YUN HUOY</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132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88A413-4C75-552A-4E6C-037796875E3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Algorithm Adaptation Approached for MLC Problems</a:t>
            </a:r>
          </a:p>
        </p:txBody>
      </p:sp>
      <p:pic>
        <p:nvPicPr>
          <p:cNvPr id="8" name="Content Placeholder 7">
            <a:extLst>
              <a:ext uri="{FF2B5EF4-FFF2-40B4-BE49-F238E27FC236}">
                <a16:creationId xmlns:a16="http://schemas.microsoft.com/office/drawing/2014/main" id="{03BE1552-337C-85FE-394D-8F81542907CC}"/>
              </a:ext>
            </a:extLst>
          </p:cNvPr>
          <p:cNvPicPr>
            <a:picLocks noGrp="1" noChangeAspect="1"/>
          </p:cNvPicPr>
          <p:nvPr>
            <p:ph idx="1"/>
          </p:nvPr>
        </p:nvPicPr>
        <p:blipFill>
          <a:blip r:embed="rId3"/>
          <a:stretch>
            <a:fillRect/>
          </a:stretch>
        </p:blipFill>
        <p:spPr>
          <a:xfrm>
            <a:off x="6290034" y="1450791"/>
            <a:ext cx="5757421" cy="5132898"/>
          </a:xfrm>
          <a:prstGeom prst="rect">
            <a:avLst/>
          </a:prstGeom>
        </p:spPr>
      </p:pic>
      <p:sp>
        <p:nvSpPr>
          <p:cNvPr id="4" name="Slide Number Placeholder 3">
            <a:extLst>
              <a:ext uri="{FF2B5EF4-FFF2-40B4-BE49-F238E27FC236}">
                <a16:creationId xmlns:a16="http://schemas.microsoft.com/office/drawing/2014/main" id="{E6199C84-1B24-D717-660E-E7A0AE54F39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9708F84-B0AC-42AD-A9DD-AFF41622BAFA}" type="slidenum">
              <a:rPr lang="en-US" smtClean="0"/>
              <a:pPr>
                <a:spcAft>
                  <a:spcPts val="600"/>
                </a:spcAft>
              </a:pPr>
              <a:t>10</a:t>
            </a:fld>
            <a:endParaRPr lang="en-US"/>
          </a:p>
        </p:txBody>
      </p:sp>
      <p:sp>
        <p:nvSpPr>
          <p:cNvPr id="7" name="TextBox 6">
            <a:extLst>
              <a:ext uri="{FF2B5EF4-FFF2-40B4-BE49-F238E27FC236}">
                <a16:creationId xmlns:a16="http://schemas.microsoft.com/office/drawing/2014/main" id="{26379E89-EFA0-400E-83F9-48563C3135A4}"/>
              </a:ext>
            </a:extLst>
          </p:cNvPr>
          <p:cNvSpPr txBox="1"/>
          <p:nvPr/>
        </p:nvSpPr>
        <p:spPr>
          <a:xfrm>
            <a:off x="503724" y="1535787"/>
            <a:ext cx="6274147" cy="2031325"/>
          </a:xfrm>
          <a:prstGeom prst="rect">
            <a:avLst/>
          </a:prstGeom>
          <a:noFill/>
        </p:spPr>
        <p:txBody>
          <a:bodyPr wrap="square">
            <a:spAutoFit/>
          </a:bodyPr>
          <a:lstStyle/>
          <a:p>
            <a:pPr algn="just"/>
            <a:r>
              <a:rPr lang="en-US" dirty="0"/>
              <a:t>2) Algorithm adaptation methods, on the other hand, aim to </a:t>
            </a:r>
            <a:r>
              <a:rPr lang="en-US" b="1" dirty="0"/>
              <a:t>directly tackle the multi-label learning task </a:t>
            </a:r>
            <a:r>
              <a:rPr lang="en-US" dirty="0"/>
              <a:t>by adapting or extending the existing classification algorithms to work with multi-label data directly. Unlike problem transformation methods, the key idea of algorithm adaptation is thus to fit or extend an algorithm to work with a multi-label data representation.</a:t>
            </a:r>
          </a:p>
        </p:txBody>
      </p:sp>
      <p:sp>
        <p:nvSpPr>
          <p:cNvPr id="10" name="TextBox 9">
            <a:extLst>
              <a:ext uri="{FF2B5EF4-FFF2-40B4-BE49-F238E27FC236}">
                <a16:creationId xmlns:a16="http://schemas.microsoft.com/office/drawing/2014/main" id="{49D63390-CF64-A075-B1EF-9E2F2A5C682A}"/>
              </a:ext>
            </a:extLst>
          </p:cNvPr>
          <p:cNvSpPr txBox="1"/>
          <p:nvPr/>
        </p:nvSpPr>
        <p:spPr>
          <a:xfrm>
            <a:off x="2141221" y="3005163"/>
            <a:ext cx="3196470" cy="561949"/>
          </a:xfrm>
          <a:prstGeom prst="rect">
            <a:avLst/>
          </a:prstGeom>
          <a:noFill/>
        </p:spPr>
        <p:txBody>
          <a:bodyPr wrap="square">
            <a:spAutoFit/>
          </a:bodyPr>
          <a:lstStyle/>
          <a:p>
            <a:pPr algn="just">
              <a:lnSpc>
                <a:spcPct val="200000"/>
              </a:lnSpc>
            </a:pPr>
            <a:r>
              <a:rPr lang="en-US"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a:t>
            </a:r>
            <a:r>
              <a:rPr lang="en-US" sz="1800" dirty="0" err="1">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Jalodia</a:t>
            </a:r>
            <a:r>
              <a:rPr lang="en-US"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Taneja and Davy, 2021)</a:t>
            </a:r>
          </a:p>
        </p:txBody>
      </p:sp>
      <p:pic>
        <p:nvPicPr>
          <p:cNvPr id="3" name="Picture 2" descr="A picture containing text, screenshot, design&#10;&#10;Description automatically generated">
            <a:extLst>
              <a:ext uri="{FF2B5EF4-FFF2-40B4-BE49-F238E27FC236}">
                <a16:creationId xmlns:a16="http://schemas.microsoft.com/office/drawing/2014/main" id="{F9B5ECB3-17E2-2A5C-63A1-7CD93164D1F4}"/>
              </a:ext>
            </a:extLst>
          </p:cNvPr>
          <p:cNvPicPr>
            <a:picLocks noChangeAspect="1"/>
          </p:cNvPicPr>
          <p:nvPr/>
        </p:nvPicPr>
        <p:blipFill rotWithShape="1">
          <a:blip r:embed="rId4"/>
          <a:srcRect l="53677" t="20951" r="3347" b="6160"/>
          <a:stretch/>
        </p:blipFill>
        <p:spPr bwMode="auto">
          <a:xfrm>
            <a:off x="2439928" y="3921110"/>
            <a:ext cx="2599055" cy="22307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1974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CC989-6F75-8B80-5F35-87E301219FA7}"/>
              </a:ext>
            </a:extLst>
          </p:cNvPr>
          <p:cNvSpPr>
            <a:spLocks noGrp="1"/>
          </p:cNvSpPr>
          <p:nvPr>
            <p:ph type="title"/>
          </p:nvPr>
        </p:nvSpPr>
        <p:spPr>
          <a:xfrm>
            <a:off x="4572001" y="601744"/>
            <a:ext cx="6781800" cy="1338696"/>
          </a:xfrm>
        </p:spPr>
        <p:txBody>
          <a:bodyPr>
            <a:normAutofit/>
          </a:bodyPr>
          <a:lstStyle/>
          <a:p>
            <a:r>
              <a:rPr lang="en-US" dirty="0"/>
              <a:t>Research GAP 1</a:t>
            </a:r>
          </a:p>
        </p:txBody>
      </p:sp>
      <p:pic>
        <p:nvPicPr>
          <p:cNvPr id="6" name="Picture 5" descr="Vaccine penyimpanan dan produksi">
            <a:extLst>
              <a:ext uri="{FF2B5EF4-FFF2-40B4-BE49-F238E27FC236}">
                <a16:creationId xmlns:a16="http://schemas.microsoft.com/office/drawing/2014/main" id="{D423B210-FFBA-6C4D-4B48-1807AEA50090}"/>
              </a:ext>
            </a:extLst>
          </p:cNvPr>
          <p:cNvPicPr>
            <a:picLocks noChangeAspect="1"/>
          </p:cNvPicPr>
          <p:nvPr/>
        </p:nvPicPr>
        <p:blipFill rotWithShape="1">
          <a:blip r:embed="rId2"/>
          <a:srcRect l="36137" r="27317"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44449EB9-84FF-5002-6BDE-6C116D8BD0CA}"/>
              </a:ext>
            </a:extLst>
          </p:cNvPr>
          <p:cNvSpPr>
            <a:spLocks noGrp="1"/>
          </p:cNvSpPr>
          <p:nvPr>
            <p:ph idx="1"/>
          </p:nvPr>
        </p:nvSpPr>
        <p:spPr>
          <a:xfrm>
            <a:off x="4572001" y="2201958"/>
            <a:ext cx="7293428" cy="4054298"/>
          </a:xfrm>
        </p:spPr>
        <p:txBody>
          <a:bodyPr anchor="t">
            <a:normAutofit/>
          </a:bodyPr>
          <a:lstStyle/>
          <a:p>
            <a:pPr algn="just"/>
            <a:r>
              <a:rPr lang="en-US" sz="1900" dirty="0"/>
              <a:t>When, the Risk Prediction Model was designed based on data. Correct and valid data for training the model is needed to ensure the quality prediction classification. In the perspective on healthcare data, is compulsory that the diagnosis of patient are correct. </a:t>
            </a:r>
          </a:p>
          <a:p>
            <a:pPr algn="just"/>
            <a:r>
              <a:rPr lang="en-US" sz="1900" dirty="0"/>
              <a:t>Diabetes complication is specific problem from the context of domain healthcare. In the nature of data, Machine Learning cannot know that is corrected data or not. It’s need knowledge from the domain itself to justify. Therefore, its need data pre-processing strategy </a:t>
            </a:r>
          </a:p>
          <a:p>
            <a:r>
              <a:rPr lang="en-ID" sz="1800" dirty="0">
                <a:effectLst/>
                <a:latin typeface="Times New Roman" panose="02020603050405020304" pitchFamily="18" charset="0"/>
                <a:ea typeface="Times New Roman" panose="02020603050405020304" pitchFamily="18" charset="0"/>
              </a:rPr>
              <a:t>Class Imbalance in Multi-Label Classification </a:t>
            </a:r>
            <a:r>
              <a:rPr lang="en-US" sz="1900" dirty="0"/>
              <a:t>can decrease accuracy. </a:t>
            </a:r>
            <a:r>
              <a:rPr lang="en-ID" sz="1800" dirty="0">
                <a:effectLst/>
                <a:latin typeface="Times New Roman" panose="02020603050405020304" pitchFamily="18" charset="0"/>
                <a:ea typeface="Times New Roman" panose="02020603050405020304" pitchFamily="18" charset="0"/>
              </a:rPr>
              <a:t> When it comes to dealing with label imbalance in the multi-label domain, there are two generally accepted approaches. In one case, the model is adapted to minimize the impact of the imbalance, and, in the other case, the dataset is adjusted to minimize the </a:t>
            </a:r>
            <a:r>
              <a:rPr lang="en-ID" sz="1800" dirty="0" err="1">
                <a:effectLst/>
                <a:latin typeface="Times New Roman" panose="02020603050405020304" pitchFamily="18" charset="0"/>
                <a:ea typeface="Times New Roman" panose="02020603050405020304" pitchFamily="18" charset="0"/>
              </a:rPr>
              <a:t>labeling</a:t>
            </a:r>
            <a:r>
              <a:rPr lang="en-ID" sz="1800" dirty="0">
                <a:effectLst/>
                <a:latin typeface="Times New Roman" panose="02020603050405020304" pitchFamily="18" charset="0"/>
                <a:ea typeface="Times New Roman" panose="02020603050405020304" pitchFamily="18" charset="0"/>
              </a:rPr>
              <a:t> skew (Sommer, 2021)</a:t>
            </a:r>
            <a:r>
              <a:rPr lang="en-ID" sz="1400" dirty="0">
                <a:latin typeface="Times New Roman" panose="02020603050405020304" pitchFamily="18" charset="0"/>
                <a:ea typeface="Times New Roman" panose="02020603050405020304" pitchFamily="18" charset="0"/>
              </a:rPr>
              <a:t>. </a:t>
            </a:r>
            <a:endParaRPr lang="en-US" sz="1900" dirty="0"/>
          </a:p>
        </p:txBody>
      </p:sp>
      <p:sp>
        <p:nvSpPr>
          <p:cNvPr id="4" name="Slide Number Placeholder 3">
            <a:extLst>
              <a:ext uri="{FF2B5EF4-FFF2-40B4-BE49-F238E27FC236}">
                <a16:creationId xmlns:a16="http://schemas.microsoft.com/office/drawing/2014/main" id="{E90685B0-04C4-929E-FC64-D2CEB8DCF488}"/>
              </a:ext>
            </a:extLst>
          </p:cNvPr>
          <p:cNvSpPr>
            <a:spLocks noGrp="1"/>
          </p:cNvSpPr>
          <p:nvPr>
            <p:ph type="sldNum" sz="quarter" idx="12"/>
          </p:nvPr>
        </p:nvSpPr>
        <p:spPr>
          <a:xfrm>
            <a:off x="8610600" y="6356350"/>
            <a:ext cx="2743200" cy="365125"/>
          </a:xfrm>
        </p:spPr>
        <p:txBody>
          <a:bodyPr>
            <a:normAutofit/>
          </a:bodyPr>
          <a:lstStyle/>
          <a:p>
            <a:pPr>
              <a:spcAft>
                <a:spcPts val="600"/>
              </a:spcAft>
            </a:pPr>
            <a:fld id="{A9708F84-B0AC-42AD-A9DD-AFF41622BAFA}" type="slidenum">
              <a:rPr lang="en-US" sz="1000"/>
              <a:pPr>
                <a:spcAft>
                  <a:spcPts val="600"/>
                </a:spcAft>
              </a:pPr>
              <a:t>11</a:t>
            </a:fld>
            <a:endParaRPr lang="en-US" sz="1000"/>
          </a:p>
        </p:txBody>
      </p:sp>
    </p:spTree>
    <p:extLst>
      <p:ext uri="{BB962C8B-B14F-4D97-AF65-F5344CB8AC3E}">
        <p14:creationId xmlns:p14="http://schemas.microsoft.com/office/powerpoint/2010/main" val="3113801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2F106-7FF8-1634-0C6F-9BCA870136F6}"/>
              </a:ext>
            </a:extLst>
          </p:cNvPr>
          <p:cNvSpPr>
            <a:spLocks noGrp="1"/>
          </p:cNvSpPr>
          <p:nvPr>
            <p:ph type="title"/>
          </p:nvPr>
        </p:nvSpPr>
        <p:spPr>
          <a:xfrm>
            <a:off x="838201" y="365125"/>
            <a:ext cx="5251316" cy="1807305"/>
          </a:xfrm>
        </p:spPr>
        <p:txBody>
          <a:bodyPr>
            <a:normAutofit/>
          </a:bodyPr>
          <a:lstStyle/>
          <a:p>
            <a:r>
              <a:rPr lang="en-US" dirty="0"/>
              <a:t>Research GAP 2</a:t>
            </a:r>
          </a:p>
        </p:txBody>
      </p:sp>
      <p:sp>
        <p:nvSpPr>
          <p:cNvPr id="3" name="Content Placeholder 2">
            <a:extLst>
              <a:ext uri="{FF2B5EF4-FFF2-40B4-BE49-F238E27FC236}">
                <a16:creationId xmlns:a16="http://schemas.microsoft.com/office/drawing/2014/main" id="{C7E49725-96F0-EF03-500F-CB8ED356C743}"/>
              </a:ext>
            </a:extLst>
          </p:cNvPr>
          <p:cNvSpPr>
            <a:spLocks noGrp="1"/>
          </p:cNvSpPr>
          <p:nvPr>
            <p:ph idx="1"/>
          </p:nvPr>
        </p:nvSpPr>
        <p:spPr>
          <a:xfrm>
            <a:off x="835153" y="1855776"/>
            <a:ext cx="5251316" cy="4500573"/>
          </a:xfrm>
        </p:spPr>
        <p:txBody>
          <a:bodyPr>
            <a:normAutofit/>
          </a:bodyPr>
          <a:lstStyle/>
          <a:p>
            <a:pPr algn="just"/>
            <a:r>
              <a:rPr lang="en-US" sz="2000" dirty="0"/>
              <a:t>The model DNN has many parameters that can be used to increase performance in prediction classification. One importance parameters in the DNN model is Dropout Techniques. There is several Dropout Techniques that has been proposed by several researcher. Hinton 2012, was firstly introduce this method. </a:t>
            </a:r>
          </a:p>
        </p:txBody>
      </p:sp>
      <p:pic>
        <p:nvPicPr>
          <p:cNvPr id="6" name="Picture 5" descr="Graph">
            <a:extLst>
              <a:ext uri="{FF2B5EF4-FFF2-40B4-BE49-F238E27FC236}">
                <a16:creationId xmlns:a16="http://schemas.microsoft.com/office/drawing/2014/main" id="{1A69E350-D8FA-BCE4-06FC-A85EA0F85E78}"/>
              </a:ext>
            </a:extLst>
          </p:cNvPr>
          <p:cNvPicPr>
            <a:picLocks noChangeAspect="1"/>
          </p:cNvPicPr>
          <p:nvPr/>
        </p:nvPicPr>
        <p:blipFill rotWithShape="1">
          <a:blip r:embed="rId2"/>
          <a:srcRect l="17196" r="2846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Slide Number Placeholder 3">
            <a:extLst>
              <a:ext uri="{FF2B5EF4-FFF2-40B4-BE49-F238E27FC236}">
                <a16:creationId xmlns:a16="http://schemas.microsoft.com/office/drawing/2014/main" id="{3372F1E9-5E5C-D549-F32A-32518AFB3316}"/>
              </a:ext>
            </a:extLst>
          </p:cNvPr>
          <p:cNvSpPr>
            <a:spLocks noGrp="1"/>
          </p:cNvSpPr>
          <p:nvPr>
            <p:ph type="sldNum" sz="quarter" idx="12"/>
          </p:nvPr>
        </p:nvSpPr>
        <p:spPr>
          <a:xfrm>
            <a:off x="8610600" y="6356350"/>
            <a:ext cx="2743200" cy="365125"/>
          </a:xfrm>
        </p:spPr>
        <p:txBody>
          <a:bodyPr>
            <a:normAutofit/>
          </a:bodyPr>
          <a:lstStyle/>
          <a:p>
            <a:pPr>
              <a:spcAft>
                <a:spcPts val="600"/>
              </a:spcAft>
            </a:pPr>
            <a:fld id="{A9708F84-B0AC-42AD-A9DD-AFF41622BAFA}" type="slidenum">
              <a:rPr lang="en-US">
                <a:solidFill>
                  <a:srgbClr val="FFFFFF"/>
                </a:solidFill>
              </a:rPr>
              <a:pPr>
                <a:spcAft>
                  <a:spcPts val="600"/>
                </a:spcAft>
              </a:pPr>
              <a:t>12</a:t>
            </a:fld>
            <a:endParaRPr lang="en-US">
              <a:solidFill>
                <a:srgbClr val="FFFFFF"/>
              </a:solidFill>
            </a:endParaRPr>
          </a:p>
        </p:txBody>
      </p:sp>
      <p:pic>
        <p:nvPicPr>
          <p:cNvPr id="5" name="Picture 4" descr="Timeline&#10;&#10;Description automatically generated">
            <a:extLst>
              <a:ext uri="{FF2B5EF4-FFF2-40B4-BE49-F238E27FC236}">
                <a16:creationId xmlns:a16="http://schemas.microsoft.com/office/drawing/2014/main" id="{942E546E-BBA8-4145-EE14-F506F5ED9AA2}"/>
              </a:ext>
            </a:extLst>
          </p:cNvPr>
          <p:cNvPicPr>
            <a:picLocks noChangeAspect="1"/>
          </p:cNvPicPr>
          <p:nvPr/>
        </p:nvPicPr>
        <p:blipFill rotWithShape="1">
          <a:blip r:embed="rId3"/>
          <a:srcRect l="5562" r="21141" b="14204"/>
          <a:stretch/>
        </p:blipFill>
        <p:spPr>
          <a:xfrm>
            <a:off x="661891" y="3970897"/>
            <a:ext cx="5523458" cy="1488693"/>
          </a:xfrm>
          <a:prstGeom prst="rect">
            <a:avLst/>
          </a:prstGeom>
        </p:spPr>
      </p:pic>
      <p:sp>
        <p:nvSpPr>
          <p:cNvPr id="8" name="TextBox 7">
            <a:extLst>
              <a:ext uri="{FF2B5EF4-FFF2-40B4-BE49-F238E27FC236}">
                <a16:creationId xmlns:a16="http://schemas.microsoft.com/office/drawing/2014/main" id="{F43E7110-56C1-151D-DF72-156D8062EA3F}"/>
              </a:ext>
            </a:extLst>
          </p:cNvPr>
          <p:cNvSpPr txBox="1"/>
          <p:nvPr/>
        </p:nvSpPr>
        <p:spPr>
          <a:xfrm>
            <a:off x="411407" y="5459591"/>
            <a:ext cx="6096000" cy="1261884"/>
          </a:xfrm>
          <a:prstGeom prst="rect">
            <a:avLst/>
          </a:prstGeom>
          <a:noFill/>
        </p:spPr>
        <p:txBody>
          <a:bodyPr wrap="square">
            <a:spAutoFit/>
          </a:bodyPr>
          <a:lstStyle/>
          <a:p>
            <a:pPr algn="just"/>
            <a:r>
              <a:rPr lang="en-US" sz="2000" dirty="0"/>
              <a:t>However, this parameters is difficult to adaptive in the training. </a:t>
            </a:r>
            <a:r>
              <a:rPr lang="en-ID" sz="1800" dirty="0">
                <a:effectLst/>
                <a:ea typeface="Times New Roman" panose="02020603050405020304" pitchFamily="18" charset="0"/>
              </a:rPr>
              <a:t>One research gap is the lack of understanding of how to choose the optimal dropout rate for a given network architecture and dataset.</a:t>
            </a:r>
            <a:endParaRPr lang="en-US" dirty="0"/>
          </a:p>
        </p:txBody>
      </p:sp>
    </p:spTree>
    <p:extLst>
      <p:ext uri="{BB962C8B-B14F-4D97-AF65-F5344CB8AC3E}">
        <p14:creationId xmlns:p14="http://schemas.microsoft.com/office/powerpoint/2010/main" val="2371575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080" y="640080"/>
            <a:ext cx="6894575" cy="3566160"/>
          </a:xfrm>
          <a:prstGeom prst="rect">
            <a:avLst/>
          </a:prstGeom>
        </p:spPr>
        <p:txBody>
          <a:bodyPr vert="horz" lIns="91440" tIns="45720" rIns="91440" bIns="45720" rtlCol="0" anchor="b">
            <a:normAutofit/>
          </a:bodyPr>
          <a:lstStyle/>
          <a:p>
            <a:pPr marL="11206" marR="4483"/>
            <a:r>
              <a:rPr lang="en-US" sz="4600" b="1" u="sng"/>
              <a:t>Relationship of Research Problem, Research Questions, Research Objective, Research Contribution</a:t>
            </a:r>
          </a:p>
        </p:txBody>
      </p:sp>
      <p:pic>
        <p:nvPicPr>
          <p:cNvPr id="6" name="Picture 5">
            <a:extLst>
              <a:ext uri="{FF2B5EF4-FFF2-40B4-BE49-F238E27FC236}">
                <a16:creationId xmlns:a16="http://schemas.microsoft.com/office/drawing/2014/main" id="{74D454F7-B5EE-2A1B-7A59-91E18EF8B221}"/>
              </a:ext>
            </a:extLst>
          </p:cNvPr>
          <p:cNvPicPr>
            <a:picLocks noChangeAspect="1"/>
          </p:cNvPicPr>
          <p:nvPr/>
        </p:nvPicPr>
        <p:blipFill rotWithShape="1">
          <a:blip r:embed="rId2"/>
          <a:srcRect l="42828" r="11527" b="-1"/>
          <a:stretch/>
        </p:blipFill>
        <p:spPr>
          <a:xfrm>
            <a:off x="8139803" y="10"/>
            <a:ext cx="4052199" cy="6857990"/>
          </a:xfrm>
          <a:custGeom>
            <a:avLst/>
            <a:gdLst/>
            <a:ahLst/>
            <a:cxnLst/>
            <a:rect l="l" t="t" r="r" b="b"/>
            <a:pathLst>
              <a:path w="4052199" h="6858000">
                <a:moveTo>
                  <a:pt x="25603" y="0"/>
                </a:moveTo>
                <a:lnTo>
                  <a:pt x="4052199" y="0"/>
                </a:lnTo>
                <a:lnTo>
                  <a:pt x="4052199" y="6858000"/>
                </a:lnTo>
                <a:lnTo>
                  <a:pt x="28079" y="6858000"/>
                </a:lnTo>
                <a:lnTo>
                  <a:pt x="37459" y="6497135"/>
                </a:lnTo>
                <a:cubicBezTo>
                  <a:pt x="37586" y="6492050"/>
                  <a:pt x="38603" y="6487092"/>
                  <a:pt x="38603" y="6482007"/>
                </a:cubicBezTo>
                <a:cubicBezTo>
                  <a:pt x="47502" y="6367973"/>
                  <a:pt x="52587" y="6253939"/>
                  <a:pt x="18135" y="6142702"/>
                </a:cubicBezTo>
                <a:cubicBezTo>
                  <a:pt x="15084" y="6132214"/>
                  <a:pt x="13495" y="6121344"/>
                  <a:pt x="13432" y="6110411"/>
                </a:cubicBezTo>
                <a:cubicBezTo>
                  <a:pt x="11690" y="6013324"/>
                  <a:pt x="15936" y="5916236"/>
                  <a:pt x="26145" y="5819669"/>
                </a:cubicBezTo>
                <a:cubicBezTo>
                  <a:pt x="31229" y="5760555"/>
                  <a:pt x="26017" y="5700423"/>
                  <a:pt x="42926" y="5641690"/>
                </a:cubicBezTo>
                <a:cubicBezTo>
                  <a:pt x="50337" y="5612565"/>
                  <a:pt x="54595" y="5582728"/>
                  <a:pt x="55638" y="5552700"/>
                </a:cubicBezTo>
                <a:cubicBezTo>
                  <a:pt x="60087" y="5479983"/>
                  <a:pt x="38603" y="5411588"/>
                  <a:pt x="18263" y="5343066"/>
                </a:cubicBezTo>
                <a:cubicBezTo>
                  <a:pt x="7456" y="5306707"/>
                  <a:pt x="-5384" y="5269459"/>
                  <a:pt x="2372" y="5231320"/>
                </a:cubicBezTo>
                <a:cubicBezTo>
                  <a:pt x="16076" y="5173655"/>
                  <a:pt x="23920" y="5114744"/>
                  <a:pt x="25763" y="5055502"/>
                </a:cubicBezTo>
                <a:cubicBezTo>
                  <a:pt x="25635" y="5012660"/>
                  <a:pt x="15338" y="4970962"/>
                  <a:pt x="18898" y="4928374"/>
                </a:cubicBezTo>
                <a:cubicBezTo>
                  <a:pt x="27073" y="4845715"/>
                  <a:pt x="29157" y="4762561"/>
                  <a:pt x="25127" y="4679584"/>
                </a:cubicBezTo>
                <a:cubicBezTo>
                  <a:pt x="25077" y="4646429"/>
                  <a:pt x="28776" y="4613376"/>
                  <a:pt x="36187" y="4581060"/>
                </a:cubicBezTo>
                <a:cubicBezTo>
                  <a:pt x="45493" y="4524043"/>
                  <a:pt x="47464" y="4466060"/>
                  <a:pt x="42036" y="4408547"/>
                </a:cubicBezTo>
                <a:cubicBezTo>
                  <a:pt x="36060" y="4341932"/>
                  <a:pt x="18263" y="4276334"/>
                  <a:pt x="13685" y="4209719"/>
                </a:cubicBezTo>
                <a:cubicBezTo>
                  <a:pt x="6694" y="4099371"/>
                  <a:pt x="16610" y="3989024"/>
                  <a:pt x="26398" y="3879186"/>
                </a:cubicBezTo>
                <a:cubicBezTo>
                  <a:pt x="34026" y="3808731"/>
                  <a:pt x="36060" y="3737781"/>
                  <a:pt x="32501" y="3667009"/>
                </a:cubicBezTo>
                <a:cubicBezTo>
                  <a:pt x="28051" y="3610818"/>
                  <a:pt x="21059" y="3554755"/>
                  <a:pt x="19788" y="3498437"/>
                </a:cubicBezTo>
                <a:cubicBezTo>
                  <a:pt x="17627" y="3398006"/>
                  <a:pt x="18390" y="3297701"/>
                  <a:pt x="24237" y="3197143"/>
                </a:cubicBezTo>
                <a:cubicBezTo>
                  <a:pt x="27162" y="3146928"/>
                  <a:pt x="32119" y="3096966"/>
                  <a:pt x="34026" y="3046242"/>
                </a:cubicBezTo>
                <a:cubicBezTo>
                  <a:pt x="35933" y="2995518"/>
                  <a:pt x="40001" y="2944413"/>
                  <a:pt x="28433" y="2894578"/>
                </a:cubicBezTo>
                <a:cubicBezTo>
                  <a:pt x="8855" y="2810038"/>
                  <a:pt x="23220" y="2725879"/>
                  <a:pt x="27415" y="2641593"/>
                </a:cubicBezTo>
                <a:cubicBezTo>
                  <a:pt x="29958" y="2589217"/>
                  <a:pt x="45214" y="2535568"/>
                  <a:pt x="31738" y="2484717"/>
                </a:cubicBezTo>
                <a:cubicBezTo>
                  <a:pt x="10507" y="2405008"/>
                  <a:pt x="24492" y="2326951"/>
                  <a:pt x="31738" y="2248513"/>
                </a:cubicBezTo>
                <a:cubicBezTo>
                  <a:pt x="40218" y="2174283"/>
                  <a:pt x="38768" y="2099252"/>
                  <a:pt x="27415" y="2025403"/>
                </a:cubicBezTo>
                <a:cubicBezTo>
                  <a:pt x="12986" y="1952165"/>
                  <a:pt x="12986" y="1876803"/>
                  <a:pt x="27415" y="1803565"/>
                </a:cubicBezTo>
                <a:cubicBezTo>
                  <a:pt x="39276" y="1743102"/>
                  <a:pt x="40598" y="1681038"/>
                  <a:pt x="31356" y="1620119"/>
                </a:cubicBezTo>
                <a:cubicBezTo>
                  <a:pt x="25127" y="1576514"/>
                  <a:pt x="13940" y="1533163"/>
                  <a:pt x="12414" y="1489558"/>
                </a:cubicBezTo>
                <a:cubicBezTo>
                  <a:pt x="9262" y="1398420"/>
                  <a:pt x="11118" y="1307167"/>
                  <a:pt x="18008" y="1216233"/>
                </a:cubicBezTo>
                <a:cubicBezTo>
                  <a:pt x="26017" y="1112496"/>
                  <a:pt x="41400" y="1009268"/>
                  <a:pt x="30721" y="904896"/>
                </a:cubicBezTo>
                <a:cubicBezTo>
                  <a:pt x="27162" y="869046"/>
                  <a:pt x="19661" y="833323"/>
                  <a:pt x="18771" y="797346"/>
                </a:cubicBezTo>
                <a:cubicBezTo>
                  <a:pt x="17118" y="730095"/>
                  <a:pt x="16737" y="663607"/>
                  <a:pt x="20169" y="593941"/>
                </a:cubicBezTo>
                <a:cubicBezTo>
                  <a:pt x="23602" y="524274"/>
                  <a:pt x="38348" y="451938"/>
                  <a:pt x="28433" y="383798"/>
                </a:cubicBezTo>
                <a:cubicBezTo>
                  <a:pt x="18516" y="315657"/>
                  <a:pt x="24873" y="248406"/>
                  <a:pt x="31229" y="181410"/>
                </a:cubicBezTo>
                <a:cubicBezTo>
                  <a:pt x="34344" y="149565"/>
                  <a:pt x="36410" y="118069"/>
                  <a:pt x="35854" y="86700"/>
                </a:cubicBezTo>
                <a:close/>
              </a:path>
            </a:pathLst>
          </a:custGeom>
        </p:spPr>
      </p:pic>
      <p:sp>
        <p:nvSpPr>
          <p:cNvPr id="4" name="Slide Number Placeholder 3">
            <a:extLst>
              <a:ext uri="{FF2B5EF4-FFF2-40B4-BE49-F238E27FC236}">
                <a16:creationId xmlns:a16="http://schemas.microsoft.com/office/drawing/2014/main" id="{8C0D91DD-E84F-4237-81F8-2CAFC2ABD49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9708F84-B0AC-42AD-A9DD-AFF41622BAFA}" type="slidenum">
              <a:rPr lang="en-US">
                <a:solidFill>
                  <a:srgbClr val="FFFFFF"/>
                </a:solidFill>
                <a:latin typeface="Calibri" panose="020F0502020204030204"/>
              </a:rPr>
              <a:pPr>
                <a:spcAft>
                  <a:spcPts val="600"/>
                </a:spcAft>
                <a:defRPr/>
              </a:pPr>
              <a:t>13</a:t>
            </a:fld>
            <a:endParaRPr lang="en-US">
              <a:solidFill>
                <a:srgbClr val="FFFFFF"/>
              </a:solidFill>
              <a:latin typeface="Calibri" panose="020F0502020204030204"/>
            </a:endParaRPr>
          </a:p>
        </p:txBody>
      </p:sp>
    </p:spTree>
    <p:extLst>
      <p:ext uri="{BB962C8B-B14F-4D97-AF65-F5344CB8AC3E}">
        <p14:creationId xmlns:p14="http://schemas.microsoft.com/office/powerpoint/2010/main" val="30676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a:extLst>
              <a:ext uri="{FF2B5EF4-FFF2-40B4-BE49-F238E27FC236}">
                <a16:creationId xmlns:a16="http://schemas.microsoft.com/office/drawing/2014/main" id="{69A5B78B-B7BA-49DF-BC2F-931E24872C66}"/>
              </a:ext>
            </a:extLst>
          </p:cNvPr>
          <p:cNvGraphicFramePr>
            <a:graphicFrameLocks/>
          </p:cNvGraphicFramePr>
          <p:nvPr>
            <p:extLst>
              <p:ext uri="{D42A27DB-BD31-4B8C-83A1-F6EECF244321}">
                <p14:modId xmlns:p14="http://schemas.microsoft.com/office/powerpoint/2010/main" val="1971258112"/>
              </p:ext>
            </p:extLst>
          </p:nvPr>
        </p:nvGraphicFramePr>
        <p:xfrm>
          <a:off x="286950" y="732867"/>
          <a:ext cx="11618100" cy="5315965"/>
        </p:xfrm>
        <a:graphic>
          <a:graphicData uri="http://schemas.openxmlformats.org/drawingml/2006/table">
            <a:tbl>
              <a:tblPr firstRow="1" bandRow="1">
                <a:tableStyleId>{7E9639D4-E3E2-4D34-9284-5A2195B3D0D7}</a:tableStyleId>
              </a:tblPr>
              <a:tblGrid>
                <a:gridCol w="660781">
                  <a:extLst>
                    <a:ext uri="{9D8B030D-6E8A-4147-A177-3AD203B41FA5}">
                      <a16:colId xmlns:a16="http://schemas.microsoft.com/office/drawing/2014/main" val="3511362365"/>
                    </a:ext>
                  </a:extLst>
                </a:gridCol>
                <a:gridCol w="2909788">
                  <a:extLst>
                    <a:ext uri="{9D8B030D-6E8A-4147-A177-3AD203B41FA5}">
                      <a16:colId xmlns:a16="http://schemas.microsoft.com/office/drawing/2014/main" val="20000"/>
                    </a:ext>
                  </a:extLst>
                </a:gridCol>
                <a:gridCol w="8047531">
                  <a:extLst>
                    <a:ext uri="{9D8B030D-6E8A-4147-A177-3AD203B41FA5}">
                      <a16:colId xmlns:a16="http://schemas.microsoft.com/office/drawing/2014/main" val="20001"/>
                    </a:ext>
                  </a:extLst>
                </a:gridCol>
              </a:tblGrid>
              <a:tr h="561085">
                <a:tc gridSpan="2">
                  <a:txBody>
                    <a:bodyPr/>
                    <a:lstStyle/>
                    <a:p>
                      <a:pPr algn="ctr"/>
                      <a:r>
                        <a:rPr lang="en-US" dirty="0">
                          <a:effectLst>
                            <a:outerShdw blurRad="38100" dist="38100" dir="2700000" algn="tl">
                              <a:srgbClr val="000000">
                                <a:alpha val="43137"/>
                              </a:srgbClr>
                            </a:outerShdw>
                          </a:effectLst>
                        </a:rPr>
                        <a:t>Research Problems</a:t>
                      </a:r>
                      <a:endParaRPr lang="en-US" dirty="0">
                        <a:effectLst>
                          <a:outerShdw blurRad="38100" dist="38100" dir="2700000" algn="tl">
                            <a:srgbClr val="000000">
                              <a:alpha val="43137"/>
                            </a:srgbClr>
                          </a:outerShdw>
                        </a:effectLst>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effectLst>
                          <a:outerShdw blurRad="38100" dist="38100" dir="2700000" algn="tl">
                            <a:srgbClr val="000000">
                              <a:alpha val="43137"/>
                            </a:srgbClr>
                          </a:outerShdw>
                        </a:effectLst>
                        <a:latin typeface="Arial" pitchFamily="34" charset="0"/>
                        <a:cs typeface="Arial" pitchFamily="34" charset="0"/>
                      </a:endParaRPr>
                    </a:p>
                  </a:txBody>
                  <a:tcPr anchor="ctr"/>
                </a:tc>
                <a:tc>
                  <a:txBody>
                    <a:bodyPr/>
                    <a:lstStyle/>
                    <a:p>
                      <a:pPr algn="ctr"/>
                      <a:r>
                        <a:rPr lang="en-US" sz="1800" dirty="0"/>
                        <a:t>Literature Support</a:t>
                      </a:r>
                      <a:endParaRPr lang="en-US" dirty="0">
                        <a:effectLst>
                          <a:outerShdw blurRad="38100" dist="38100" dir="2700000" algn="tl">
                            <a:srgbClr val="000000">
                              <a:alpha val="43137"/>
                            </a:srgbClr>
                          </a:outerShdw>
                        </a:effectLst>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none" dirty="0"/>
                        <a:t>RP1</a:t>
                      </a:r>
                      <a:endParaRPr lang="en-US" sz="1800" u="none"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The </a:t>
                      </a:r>
                      <a:r>
                        <a:rPr lang="en-US" sz="2000" dirty="0">
                          <a:solidFill>
                            <a:srgbClr val="00B050"/>
                          </a:solidFill>
                          <a:latin typeface="Times New Roman" panose="02020603050405020304" pitchFamily="18" charset="0"/>
                          <a:cs typeface="Times New Roman" panose="02020603050405020304" pitchFamily="18" charset="0"/>
                        </a:rPr>
                        <a:t>real word public data </a:t>
                      </a:r>
                      <a:r>
                        <a:rPr lang="en-US" sz="2000" dirty="0">
                          <a:latin typeface="Times New Roman" panose="02020603050405020304" pitchFamily="18" charset="0"/>
                          <a:cs typeface="Times New Roman" panose="02020603050405020304" pitchFamily="18" charset="0"/>
                        </a:rPr>
                        <a:t>in the context diabetes complication can containing </a:t>
                      </a:r>
                      <a:r>
                        <a:rPr lang="en-US" sz="2000" dirty="0">
                          <a:solidFill>
                            <a:srgbClr val="FF0000"/>
                          </a:solidFill>
                          <a:latin typeface="Times New Roman" panose="02020603050405020304" pitchFamily="18" charset="0"/>
                          <a:cs typeface="Times New Roman" panose="02020603050405020304" pitchFamily="18" charset="0"/>
                        </a:rPr>
                        <a:t>variables or features with imbalance and noisy </a:t>
                      </a:r>
                      <a:r>
                        <a:rPr lang="en-US" sz="2000" dirty="0">
                          <a:latin typeface="Times New Roman" panose="02020603050405020304" pitchFamily="18" charset="0"/>
                          <a:cs typeface="Times New Roman" panose="02020603050405020304" pitchFamily="18" charset="0"/>
                        </a:rPr>
                        <a:t>that will affect </a:t>
                      </a:r>
                      <a:r>
                        <a:rPr lang="en-US" sz="2000" dirty="0">
                          <a:solidFill>
                            <a:srgbClr val="7030A0"/>
                          </a:solidFill>
                          <a:latin typeface="Times New Roman" panose="02020603050405020304" pitchFamily="18" charset="0"/>
                          <a:cs typeface="Times New Roman" panose="02020603050405020304" pitchFamily="18" charset="0"/>
                        </a:rPr>
                        <a:t>performance</a:t>
                      </a:r>
                      <a:r>
                        <a:rPr lang="en-US" sz="2000" dirty="0">
                          <a:latin typeface="Times New Roman" panose="02020603050405020304" pitchFamily="18" charset="0"/>
                          <a:cs typeface="Times New Roman" panose="02020603050405020304" pitchFamily="18" charset="0"/>
                        </a:rPr>
                        <a:t> of deep neural network model </a:t>
                      </a:r>
                      <a:r>
                        <a:rPr lang="en-US" sz="2000" b="0" dirty="0">
                          <a:latin typeface="Times New Roman" panose="02020603050405020304" pitchFamily="18" charset="0"/>
                          <a:cs typeface="Times New Roman" panose="02020603050405020304" pitchFamily="18" charset="0"/>
                        </a:rPr>
                        <a:t>in the </a:t>
                      </a:r>
                      <a:r>
                        <a:rPr lang="en-US" sz="2000" b="0" dirty="0">
                          <a:solidFill>
                            <a:srgbClr val="0070C0"/>
                          </a:solidFill>
                          <a:latin typeface="Times New Roman" panose="02020603050405020304" pitchFamily="18" charset="0"/>
                          <a:cs typeface="Times New Roman" panose="02020603050405020304" pitchFamily="18" charset="0"/>
                        </a:rPr>
                        <a:t>Multi label task classification </a:t>
                      </a:r>
                      <a:r>
                        <a:rPr lang="en-US" sz="2000" b="0" dirty="0">
                          <a:solidFill>
                            <a:schemeClr val="tx1"/>
                          </a:solidFill>
                          <a:latin typeface="Times New Roman" panose="02020603050405020304" pitchFamily="18" charset="0"/>
                          <a:cs typeface="Times New Roman" panose="02020603050405020304" pitchFamily="18" charset="0"/>
                        </a:rPr>
                        <a:t>(</a:t>
                      </a:r>
                      <a:r>
                        <a:rPr lang="en-US" sz="2000" b="1" dirty="0">
                          <a:solidFill>
                            <a:schemeClr val="tx1"/>
                          </a:solidFill>
                          <a:latin typeface="Times New Roman" panose="02020603050405020304" pitchFamily="18" charset="0"/>
                          <a:cs typeface="Times New Roman" panose="02020603050405020304" pitchFamily="18" charset="0"/>
                        </a:rPr>
                        <a:t>MLC</a:t>
                      </a:r>
                      <a:r>
                        <a:rPr lang="en-US" sz="2000" b="0" dirty="0">
                          <a:solidFill>
                            <a:schemeClr val="tx1"/>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for Risk Prediction Diabetes Complication (</a:t>
                      </a:r>
                      <a:r>
                        <a:rPr lang="en-US" sz="2000" b="1" dirty="0">
                          <a:latin typeface="Times New Roman" panose="02020603050405020304" pitchFamily="18" charset="0"/>
                          <a:cs typeface="Times New Roman" panose="02020603050405020304" pitchFamily="18" charset="0"/>
                        </a:rPr>
                        <a:t>RPDC</a:t>
                      </a:r>
                      <a:r>
                        <a:rPr lang="en-US" sz="2000" dirty="0">
                          <a:latin typeface="Times New Roman" panose="02020603050405020304" pitchFamily="18" charset="0"/>
                          <a:cs typeface="Times New Roman" panose="02020603050405020304" pitchFamily="18"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Nnamoko</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and </a:t>
                      </a:r>
                      <a:r>
                        <a:rPr lang="en-US" sz="1800" kern="1200" dirty="0" err="1">
                          <a:solidFill>
                            <a:schemeClr val="tx1"/>
                          </a:solidFill>
                          <a:effectLst/>
                          <a:latin typeface="Times New Roman" panose="02020603050405020304" pitchFamily="18" charset="0"/>
                          <a:ea typeface="+mn-ea"/>
                          <a:cs typeface="Times New Roman" panose="02020603050405020304" pitchFamily="18" charset="0"/>
                        </a:rPr>
                        <a:t>Korkontzelos</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(2020) stated that a balanced dataset is quite rare in </a:t>
                      </a:r>
                      <a:r>
                        <a:rPr lang="en-US" sz="1800" kern="1200" dirty="0">
                          <a:solidFill>
                            <a:srgbClr val="FF0000"/>
                          </a:solidFill>
                          <a:effectLst/>
                          <a:latin typeface="Times New Roman" panose="02020603050405020304" pitchFamily="18" charset="0"/>
                          <a:ea typeface="+mn-ea"/>
                          <a:cs typeface="Times New Roman" panose="02020603050405020304" pitchFamily="18" charset="0"/>
                        </a:rPr>
                        <a:t>real-world </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scenarios and learning from the </a:t>
                      </a:r>
                      <a:r>
                        <a:rPr lang="en-US" sz="1800" kern="1200" dirty="0">
                          <a:solidFill>
                            <a:schemeClr val="accent6"/>
                          </a:solidFill>
                          <a:effectLst/>
                          <a:latin typeface="Times New Roman" panose="02020603050405020304" pitchFamily="18" charset="0"/>
                          <a:ea typeface="+mn-ea"/>
                          <a:cs typeface="Times New Roman" panose="02020603050405020304" pitchFamily="18" charset="0"/>
                        </a:rPr>
                        <a:t>outliers with imbalanced data </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is difficulty for classifiers in which can affect </a:t>
                      </a:r>
                      <a:r>
                        <a:rPr lang="en-US" sz="1800" kern="1200" dirty="0">
                          <a:solidFill>
                            <a:srgbClr val="00B0F0"/>
                          </a:solidFill>
                          <a:effectLst/>
                          <a:latin typeface="Times New Roman" panose="02020603050405020304" pitchFamily="18" charset="0"/>
                          <a:ea typeface="+mn-ea"/>
                          <a:cs typeface="Times New Roman" panose="02020603050405020304" pitchFamily="18" charset="0"/>
                        </a:rPr>
                        <a:t>higher misclassification costs</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lang="en-US" sz="1800" kern="1200" dirty="0">
                          <a:solidFill>
                            <a:schemeClr val="tx1"/>
                          </a:solidFill>
                          <a:effectLst/>
                          <a:latin typeface="Times New Roman" panose="02020603050405020304" pitchFamily="18" charset="0"/>
                          <a:ea typeface="+mn-ea"/>
                          <a:cs typeface="Times New Roman" panose="02020603050405020304" pitchFamily="18" charset="0"/>
                        </a:rPr>
                        <a:t>Real world Diabetes dataset have an imbalanced class in nature.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lang="en-US"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Noisy</a:t>
                      </a:r>
                      <a:r>
                        <a:rPr lang="en-US"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a:t>
                      </a:r>
                      <a:r>
                        <a:rPr lang="en-US"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Attribute or redundancies, inconsistencies and missing value </a:t>
                      </a:r>
                      <a:r>
                        <a:rPr lang="en-US"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usually happen in some raw data (Varma </a:t>
                      </a:r>
                      <a:r>
                        <a:rPr lang="en-US" i="1" dirty="0">
                          <a:latin typeface="Times New Roman" panose="02020603050405020304" pitchFamily="18" charset="0"/>
                          <a:ea typeface="SimSun" panose="02010600030101010101" pitchFamily="2" charset="-122"/>
                          <a:cs typeface="Times New Roman" panose="02020603050405020304" pitchFamily="18" charset="0"/>
                        </a:rPr>
                        <a:t>et al.</a:t>
                      </a:r>
                      <a:r>
                        <a:rPr lang="en-US" dirty="0">
                          <a:latin typeface="Times New Roman" panose="02020603050405020304" pitchFamily="18" charset="0"/>
                          <a:ea typeface="SimSun" panose="02010600030101010101" pitchFamily="2" charset="-122"/>
                          <a:cs typeface="Times New Roman" panose="02020603050405020304" pitchFamily="18" charset="0"/>
                        </a:rPr>
                        <a:t>, 2014; Ramírez-Gallego </a:t>
                      </a:r>
                      <a:r>
                        <a:rPr lang="en-US" i="1" dirty="0">
                          <a:latin typeface="Times New Roman" panose="02020603050405020304" pitchFamily="18" charset="0"/>
                          <a:ea typeface="SimSun" panose="02010600030101010101" pitchFamily="2" charset="-122"/>
                          <a:cs typeface="Times New Roman" panose="02020603050405020304" pitchFamily="18" charset="0"/>
                        </a:rPr>
                        <a:t>et al.</a:t>
                      </a:r>
                      <a:r>
                        <a:rPr lang="en-US" dirty="0">
                          <a:latin typeface="Times New Roman" panose="02020603050405020304" pitchFamily="18" charset="0"/>
                          <a:ea typeface="SimSun" panose="02010600030101010101" pitchFamily="2" charset="-122"/>
                          <a:cs typeface="Times New Roman" panose="02020603050405020304" pitchFamily="18" charset="0"/>
                        </a:rPr>
                        <a:t>, 2017)</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lang="en-US" sz="1800" kern="1200" dirty="0">
                          <a:solidFill>
                            <a:schemeClr val="tx1"/>
                          </a:solidFill>
                          <a:effectLst/>
                          <a:latin typeface="Times New Roman" panose="02020603050405020304" pitchFamily="18" charset="0"/>
                          <a:ea typeface="+mn-ea"/>
                          <a:cs typeface="Times New Roman" panose="02020603050405020304" pitchFamily="18" charset="0"/>
                        </a:rPr>
                        <a:t>Learning from </a:t>
                      </a:r>
                      <a:r>
                        <a:rPr lang="en-US" sz="1800" kern="1200" dirty="0">
                          <a:solidFill>
                            <a:srgbClr val="00B050"/>
                          </a:solidFill>
                          <a:effectLst/>
                          <a:latin typeface="Times New Roman" panose="02020603050405020304" pitchFamily="18" charset="0"/>
                          <a:ea typeface="+mn-ea"/>
                          <a:cs typeface="Times New Roman" panose="02020603050405020304" pitchFamily="18" charset="0"/>
                        </a:rPr>
                        <a:t>imbalanced</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datasets is </a:t>
                      </a:r>
                      <a:r>
                        <a:rPr lang="en-US" sz="1800" kern="1200" dirty="0">
                          <a:solidFill>
                            <a:srgbClr val="00B0F0"/>
                          </a:solidFill>
                          <a:effectLst/>
                          <a:latin typeface="Times New Roman" panose="02020603050405020304" pitchFamily="18" charset="0"/>
                          <a:ea typeface="+mn-ea"/>
                          <a:cs typeface="Times New Roman" panose="02020603050405020304" pitchFamily="18" charset="0"/>
                        </a:rPr>
                        <a:t>difficult</a:t>
                      </a:r>
                      <a:r>
                        <a:rPr lang="en-US" sz="1800" kern="1200" dirty="0">
                          <a:solidFill>
                            <a:schemeClr val="tx1"/>
                          </a:solidFill>
                          <a:effectLst/>
                          <a:latin typeface="Times New Roman" panose="02020603050405020304" pitchFamily="18" charset="0"/>
                          <a:ea typeface="+mn-ea"/>
                          <a:cs typeface="Times New Roman" panose="02020603050405020304" pitchFamily="18" charset="0"/>
                        </a:rPr>
                        <a:t>. </a:t>
                      </a:r>
                      <a:r>
                        <a:rPr lang="en-US" dirty="0" err="1">
                          <a:latin typeface="Times New Roman" panose="02020603050405020304" pitchFamily="18" charset="0"/>
                          <a:ea typeface="SimSun" panose="02010600030101010101" pitchFamily="2" charset="-122"/>
                          <a:cs typeface="Times New Roman" panose="02020603050405020304" pitchFamily="18" charset="0"/>
                        </a:rPr>
                        <a:t>Dagliati</a:t>
                      </a:r>
                      <a:r>
                        <a:rPr lang="en-US" dirty="0">
                          <a:latin typeface="Times New Roman" panose="02020603050405020304" pitchFamily="18" charset="0"/>
                          <a:ea typeface="SimSun" panose="02010600030101010101" pitchFamily="2" charset="-122"/>
                          <a:cs typeface="Times New Roman" panose="02020603050405020304" pitchFamily="18" charset="0"/>
                        </a:rPr>
                        <a:t> et al., (2018) mentions the significant relationship between </a:t>
                      </a:r>
                      <a:r>
                        <a:rPr lang="en-US"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unbalance class problem</a:t>
                      </a:r>
                      <a:r>
                        <a:rPr lang="en-US" dirty="0">
                          <a:latin typeface="Times New Roman" panose="02020603050405020304" pitchFamily="18" charset="0"/>
                          <a:ea typeface="SimSun" panose="02010600030101010101" pitchFamily="2" charset="-122"/>
                          <a:cs typeface="Times New Roman" panose="02020603050405020304" pitchFamily="18" charset="0"/>
                        </a:rPr>
                        <a:t> with </a:t>
                      </a:r>
                      <a:r>
                        <a:rPr lang="en-US"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accuracy</a:t>
                      </a:r>
                      <a:r>
                        <a:rPr lang="en-US" dirty="0">
                          <a:latin typeface="Times New Roman" panose="02020603050405020304" pitchFamily="18" charset="0"/>
                          <a:ea typeface="SimSun" panose="02010600030101010101" pitchFamily="2" charset="-122"/>
                          <a:cs typeface="Times New Roman" panose="02020603050405020304" pitchFamily="18" charset="0"/>
                        </a:rPr>
                        <a:t> was heavily influenced when the original unbalanced data are used.</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lang="en-US" sz="1800" u="none" dirty="0">
                          <a:solidFill>
                            <a:schemeClr val="tx1"/>
                          </a:solidFill>
                          <a:latin typeface="Times New Roman" panose="02020603050405020304" pitchFamily="18" charset="0"/>
                          <a:cs typeface="Times New Roman" panose="02020603050405020304" pitchFamily="18" charset="0"/>
                        </a:rPr>
                        <a:t>By </a:t>
                      </a:r>
                      <a:r>
                        <a:rPr lang="en-US" sz="1800" b="1" u="none" dirty="0">
                          <a:solidFill>
                            <a:srgbClr val="FF0000"/>
                          </a:solidFill>
                          <a:latin typeface="Times New Roman" panose="02020603050405020304" pitchFamily="18" charset="0"/>
                          <a:cs typeface="Times New Roman" panose="02020603050405020304" pitchFamily="18" charset="0"/>
                        </a:rPr>
                        <a:t>eliminating missing values, noisy data (data cleaning) and class imbalance </a:t>
                      </a:r>
                      <a:r>
                        <a:rPr lang="en-US" sz="1800" u="none" dirty="0">
                          <a:solidFill>
                            <a:schemeClr val="tx1"/>
                          </a:solidFill>
                          <a:latin typeface="Times New Roman" panose="02020603050405020304" pitchFamily="18" charset="0"/>
                          <a:cs typeface="Times New Roman" panose="02020603050405020304" pitchFamily="18" charset="0"/>
                        </a:rPr>
                        <a:t>will achieve effective feature for perform better pre-processing that </a:t>
                      </a:r>
                      <a:r>
                        <a:rPr lang="en-US" sz="1800" b="1" u="none" dirty="0">
                          <a:solidFill>
                            <a:srgbClr val="FF0000"/>
                          </a:solidFill>
                          <a:latin typeface="Times New Roman" panose="02020603050405020304" pitchFamily="18" charset="0"/>
                          <a:cs typeface="Times New Roman" panose="02020603050405020304" pitchFamily="18" charset="0"/>
                        </a:rPr>
                        <a:t>effect accuracy</a:t>
                      </a:r>
                      <a:r>
                        <a:rPr lang="en-US" sz="1800" u="none" dirty="0">
                          <a:solidFill>
                            <a:schemeClr val="tx1"/>
                          </a:solidFill>
                          <a:latin typeface="Times New Roman" panose="02020603050405020304" pitchFamily="18" charset="0"/>
                          <a:cs typeface="Times New Roman" panose="02020603050405020304" pitchFamily="18" charset="0"/>
                        </a:rPr>
                        <a:t> of the model (Sudha, 2017).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lang="en-US" sz="1800" dirty="0">
                          <a:latin typeface="Times New Roman" panose="02020603050405020304" pitchFamily="18" charset="0"/>
                          <a:cs typeface="Times New Roman" panose="02020603050405020304" pitchFamily="18" charset="0"/>
                        </a:rPr>
                        <a:t>Lack of st</a:t>
                      </a:r>
                      <a:r>
                        <a:rPr lang="en-US" dirty="0">
                          <a:latin typeface="Times New Roman" panose="02020603050405020304" pitchFamily="18" charset="0"/>
                          <a:cs typeface="Times New Roman" panose="02020603050405020304" pitchFamily="18" charset="0"/>
                        </a:rPr>
                        <a:t>udy for early detection and prognosis of diabetes complication. </a:t>
                      </a:r>
                      <a:r>
                        <a:rPr lang="en-US" spc="-4" dirty="0">
                          <a:solidFill>
                            <a:prstClr val="black"/>
                          </a:solidFill>
                          <a:latin typeface="Times New Roman" panose="02020603050405020304" pitchFamily="18" charset="0"/>
                          <a:cs typeface="Times New Roman" panose="02020603050405020304" pitchFamily="18" charset="0"/>
                        </a:rPr>
                        <a:t>Many </a:t>
                      </a:r>
                      <a:r>
                        <a:rPr lang="en-US" spc="-4" dirty="0">
                          <a:solidFill>
                            <a:srgbClr val="FF0000"/>
                          </a:solidFill>
                          <a:latin typeface="Times New Roman" panose="02020603050405020304" pitchFamily="18" charset="0"/>
                          <a:cs typeface="Times New Roman" panose="02020603050405020304" pitchFamily="18" charset="0"/>
                        </a:rPr>
                        <a:t>predictive models </a:t>
                      </a:r>
                      <a:r>
                        <a:rPr lang="en-US" spc="-4" dirty="0">
                          <a:solidFill>
                            <a:prstClr val="black"/>
                          </a:solidFill>
                          <a:latin typeface="Times New Roman" panose="02020603050405020304" pitchFamily="18" charset="0"/>
                          <a:cs typeface="Times New Roman" panose="02020603050405020304" pitchFamily="18" charset="0"/>
                        </a:rPr>
                        <a:t>have been built and many risk factors </a:t>
                      </a:r>
                      <a:r>
                        <a:rPr lang="en-US" spc="-4" dirty="0">
                          <a:solidFill>
                            <a:srgbClr val="00B050"/>
                          </a:solidFill>
                          <a:latin typeface="Times New Roman" panose="02020603050405020304" pitchFamily="18" charset="0"/>
                          <a:cs typeface="Times New Roman" panose="02020603050405020304" pitchFamily="18" charset="0"/>
                        </a:rPr>
                        <a:t>have been identified </a:t>
                      </a:r>
                      <a:r>
                        <a:rPr lang="en-US" spc="-4" dirty="0">
                          <a:solidFill>
                            <a:prstClr val="black"/>
                          </a:solidFill>
                          <a:latin typeface="Times New Roman" panose="02020603050405020304" pitchFamily="18" charset="0"/>
                          <a:cs typeface="Times New Roman" panose="02020603050405020304" pitchFamily="18" charset="0"/>
                        </a:rPr>
                        <a:t>for type 2 diabetes (binary classification). However, previous predictive models </a:t>
                      </a:r>
                      <a:r>
                        <a:rPr lang="en-US" spc="-4" dirty="0">
                          <a:solidFill>
                            <a:srgbClr val="FF0000"/>
                          </a:solidFill>
                          <a:latin typeface="Times New Roman" panose="02020603050405020304" pitchFamily="18" charset="0"/>
                          <a:cs typeface="Times New Roman" panose="02020603050405020304" pitchFamily="18" charset="0"/>
                        </a:rPr>
                        <a:t>based on survey data need to be further improved</a:t>
                      </a:r>
                      <a:r>
                        <a:rPr lang="en-US" spc="-4" dirty="0">
                          <a:solidFill>
                            <a:prstClr val="black"/>
                          </a:solidFill>
                          <a:latin typeface="Times New Roman" panose="02020603050405020304" pitchFamily="18" charset="0"/>
                          <a:cs typeface="Times New Roman" panose="02020603050405020304" pitchFamily="18" charset="0"/>
                        </a:rPr>
                        <a:t>, and other </a:t>
                      </a:r>
                      <a:r>
                        <a:rPr lang="en-US" spc="-4" dirty="0">
                          <a:solidFill>
                            <a:srgbClr val="7030A0"/>
                          </a:solidFill>
                          <a:latin typeface="Times New Roman" panose="02020603050405020304" pitchFamily="18" charset="0"/>
                          <a:cs typeface="Times New Roman" panose="02020603050405020304" pitchFamily="18" charset="0"/>
                        </a:rPr>
                        <a:t>risk factors need to be identified </a:t>
                      </a:r>
                      <a:r>
                        <a:rPr lang="en-US"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a:t>
                      </a:r>
                      <a:r>
                        <a:rPr lang="en-US" dirty="0" err="1">
                          <a:latin typeface="Times New Roman" panose="02020603050405020304" pitchFamily="18" charset="0"/>
                          <a:ea typeface="Calibri" panose="020F0502020204030204" pitchFamily="34" charset="0"/>
                          <a:cs typeface="Times New Roman" panose="02020603050405020304" pitchFamily="18" charset="0"/>
                        </a:rPr>
                        <a:t>Xie</a:t>
                      </a:r>
                      <a:r>
                        <a:rPr lang="en-US" dirty="0">
                          <a:latin typeface="Times New Roman" panose="02020603050405020304" pitchFamily="18" charset="0"/>
                          <a:ea typeface="Calibri" panose="020F0502020204030204" pitchFamily="34" charset="0"/>
                          <a:cs typeface="Times New Roman" panose="02020603050405020304" pitchFamily="18" charset="0"/>
                        </a:rPr>
                        <a:t> et al., 2019). </a:t>
                      </a:r>
                      <a:endParaRPr lang="en-US" sz="1800" kern="1200" dirty="0">
                        <a:solidFill>
                          <a:schemeClr val="tx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2" name="Title 1">
            <a:extLst>
              <a:ext uri="{FF2B5EF4-FFF2-40B4-BE49-F238E27FC236}">
                <a16:creationId xmlns:a16="http://schemas.microsoft.com/office/drawing/2014/main" id="{882C6EE7-A273-4D2D-8809-F77D83C18272}"/>
              </a:ext>
            </a:extLst>
          </p:cNvPr>
          <p:cNvSpPr>
            <a:spLocks noGrp="1"/>
          </p:cNvSpPr>
          <p:nvPr>
            <p:ph type="title"/>
          </p:nvPr>
        </p:nvSpPr>
        <p:spPr>
          <a:xfrm>
            <a:off x="346210" y="47074"/>
            <a:ext cx="10303127" cy="624927"/>
          </a:xfrm>
        </p:spPr>
        <p:txBody>
          <a:bodyPr vert="horz" lIns="91440" tIns="45720" rIns="91440" bIns="45720" rtlCol="0" anchor="ctr">
            <a:normAutofit fontScale="90000"/>
          </a:bodyPr>
          <a:lstStyle/>
          <a:p>
            <a:r>
              <a:rPr lang="en-US" b="1" u="sng" dirty="0"/>
              <a:t>Research Problem 1 and Literature Support (1)</a:t>
            </a:r>
          </a:p>
        </p:txBody>
      </p:sp>
      <p:sp>
        <p:nvSpPr>
          <p:cNvPr id="3" name="Slide Number Placeholder 2">
            <a:extLst>
              <a:ext uri="{FF2B5EF4-FFF2-40B4-BE49-F238E27FC236}">
                <a16:creationId xmlns:a16="http://schemas.microsoft.com/office/drawing/2014/main" id="{23525E08-746B-4561-AE51-13C5D69E494D}"/>
              </a:ext>
            </a:extLst>
          </p:cNvPr>
          <p:cNvSpPr>
            <a:spLocks noGrp="1"/>
          </p:cNvSpPr>
          <p:nvPr>
            <p:ph type="sldNum" sz="quarter" idx="12"/>
          </p:nvPr>
        </p:nvSpPr>
        <p:spPr/>
        <p:txBody>
          <a:bodyPr/>
          <a:lstStyle/>
          <a:p>
            <a:fld id="{A9708F84-B0AC-42AD-A9DD-AFF41622BAFA}" type="slidenum">
              <a:rPr lang="en-US" smtClean="0"/>
              <a:t>14</a:t>
            </a:fld>
            <a:endParaRPr lang="en-US"/>
          </a:p>
        </p:txBody>
      </p:sp>
    </p:spTree>
    <p:extLst>
      <p:ext uri="{BB962C8B-B14F-4D97-AF65-F5344CB8AC3E}">
        <p14:creationId xmlns:p14="http://schemas.microsoft.com/office/powerpoint/2010/main" val="325472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a:extLst>
              <a:ext uri="{FF2B5EF4-FFF2-40B4-BE49-F238E27FC236}">
                <a16:creationId xmlns:a16="http://schemas.microsoft.com/office/drawing/2014/main" id="{69A5B78B-B7BA-49DF-BC2F-931E24872C66}"/>
              </a:ext>
            </a:extLst>
          </p:cNvPr>
          <p:cNvGraphicFramePr>
            <a:graphicFrameLocks/>
          </p:cNvGraphicFramePr>
          <p:nvPr>
            <p:extLst>
              <p:ext uri="{D42A27DB-BD31-4B8C-83A1-F6EECF244321}">
                <p14:modId xmlns:p14="http://schemas.microsoft.com/office/powerpoint/2010/main" val="3948166580"/>
              </p:ext>
            </p:extLst>
          </p:nvPr>
        </p:nvGraphicFramePr>
        <p:xfrm>
          <a:off x="207745" y="696975"/>
          <a:ext cx="11789624" cy="5634400"/>
        </p:xfrm>
        <a:graphic>
          <a:graphicData uri="http://schemas.openxmlformats.org/drawingml/2006/table">
            <a:tbl>
              <a:tblPr firstRow="1" bandRow="1">
                <a:tableStyleId>{7E9639D4-E3E2-4D34-9284-5A2195B3D0D7}</a:tableStyleId>
              </a:tblPr>
              <a:tblGrid>
                <a:gridCol w="670536">
                  <a:extLst>
                    <a:ext uri="{9D8B030D-6E8A-4147-A177-3AD203B41FA5}">
                      <a16:colId xmlns:a16="http://schemas.microsoft.com/office/drawing/2014/main" val="3511362365"/>
                    </a:ext>
                  </a:extLst>
                </a:gridCol>
                <a:gridCol w="2952747">
                  <a:extLst>
                    <a:ext uri="{9D8B030D-6E8A-4147-A177-3AD203B41FA5}">
                      <a16:colId xmlns:a16="http://schemas.microsoft.com/office/drawing/2014/main" val="20000"/>
                    </a:ext>
                  </a:extLst>
                </a:gridCol>
                <a:gridCol w="8166341">
                  <a:extLst>
                    <a:ext uri="{9D8B030D-6E8A-4147-A177-3AD203B41FA5}">
                      <a16:colId xmlns:a16="http://schemas.microsoft.com/office/drawing/2014/main" val="20001"/>
                    </a:ext>
                  </a:extLst>
                </a:gridCol>
              </a:tblGrid>
              <a:tr h="749376">
                <a:tc gridSpan="2">
                  <a:txBody>
                    <a:bodyPr/>
                    <a:lstStyle/>
                    <a:p>
                      <a:pPr algn="ctr"/>
                      <a:r>
                        <a:rPr lang="en-US" dirty="0">
                          <a:effectLst>
                            <a:outerShdw blurRad="38100" dist="38100" dir="2700000" algn="tl">
                              <a:srgbClr val="000000">
                                <a:alpha val="43137"/>
                              </a:srgbClr>
                            </a:outerShdw>
                          </a:effectLst>
                        </a:rPr>
                        <a:t>Research Problems</a:t>
                      </a:r>
                      <a:endParaRPr lang="en-US" dirty="0">
                        <a:effectLst>
                          <a:outerShdw blurRad="38100" dist="38100" dir="2700000" algn="tl">
                            <a:srgbClr val="000000">
                              <a:alpha val="43137"/>
                            </a:srgbClr>
                          </a:outerShdw>
                        </a:effectLst>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effectLst>
                          <a:outerShdw blurRad="38100" dist="38100" dir="2700000" algn="tl">
                            <a:srgbClr val="000000">
                              <a:alpha val="43137"/>
                            </a:srgbClr>
                          </a:outerShdw>
                        </a:effectLst>
                        <a:latin typeface="Arial" pitchFamily="34" charset="0"/>
                        <a:cs typeface="Arial" pitchFamily="34" charset="0"/>
                      </a:endParaRPr>
                    </a:p>
                  </a:txBody>
                  <a:tcPr anchor="ctr"/>
                </a:tc>
                <a:tc>
                  <a:txBody>
                    <a:bodyPr/>
                    <a:lstStyle/>
                    <a:p>
                      <a:pPr algn="ctr"/>
                      <a:r>
                        <a:rPr lang="en-US" sz="1800" dirty="0"/>
                        <a:t>Literature Support</a:t>
                      </a:r>
                      <a:endParaRPr lang="en-US" dirty="0">
                        <a:effectLst>
                          <a:outerShdw blurRad="38100" dist="38100" dir="2700000" algn="tl">
                            <a:srgbClr val="000000">
                              <a:alpha val="43137"/>
                            </a:srgbClr>
                          </a:outerShdw>
                        </a:effectLst>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8850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none" dirty="0"/>
                        <a:t>RP2</a:t>
                      </a:r>
                      <a:endParaRPr lang="en-US" sz="1800" u="none"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b="0" dirty="0">
                          <a:latin typeface="Times New Roman" panose="02020603050405020304" pitchFamily="18" charset="0"/>
                          <a:cs typeface="Times New Roman" panose="02020603050405020304" pitchFamily="18" charset="0"/>
                        </a:rPr>
                        <a:t>Difficulty in determining </a:t>
                      </a:r>
                      <a:r>
                        <a:rPr lang="en-US" sz="2000" b="0" dirty="0">
                          <a:solidFill>
                            <a:srgbClr val="FF0000"/>
                          </a:solidFill>
                          <a:latin typeface="Times New Roman" panose="02020603050405020304" pitchFamily="18" charset="0"/>
                          <a:cs typeface="Times New Roman" panose="02020603050405020304" pitchFamily="18" charset="0"/>
                        </a:rPr>
                        <a:t>topology architecture and parameters</a:t>
                      </a:r>
                      <a:r>
                        <a:rPr lang="en-US" sz="2000" b="0" dirty="0">
                          <a:latin typeface="Times New Roman" panose="02020603050405020304" pitchFamily="18" charset="0"/>
                          <a:cs typeface="Times New Roman" panose="02020603050405020304" pitchFamily="18" charset="0"/>
                        </a:rPr>
                        <a:t> of deep neural network model in the </a:t>
                      </a:r>
                      <a:r>
                        <a:rPr lang="en-US" sz="2000" b="0" dirty="0">
                          <a:solidFill>
                            <a:srgbClr val="0070C0"/>
                          </a:solidFill>
                          <a:latin typeface="Times New Roman" panose="02020603050405020304" pitchFamily="18" charset="0"/>
                          <a:cs typeface="Times New Roman" panose="02020603050405020304" pitchFamily="18" charset="0"/>
                        </a:rPr>
                        <a:t>Multi label task classification (MLC)</a:t>
                      </a:r>
                      <a:r>
                        <a:rPr lang="en-US" sz="2000" b="0" dirty="0">
                          <a:latin typeface="Times New Roman" panose="02020603050405020304" pitchFamily="18" charset="0"/>
                          <a:cs typeface="Times New Roman" panose="02020603050405020304" pitchFamily="18" charset="0"/>
                        </a:rPr>
                        <a:t> will affect </a:t>
                      </a:r>
                      <a:r>
                        <a:rPr lang="en-US" sz="2000" b="0" dirty="0">
                          <a:solidFill>
                            <a:srgbClr val="7030A0"/>
                          </a:solidFill>
                          <a:latin typeface="Times New Roman" panose="02020603050405020304" pitchFamily="18" charset="0"/>
                          <a:cs typeface="Times New Roman" panose="02020603050405020304" pitchFamily="18" charset="0"/>
                        </a:rPr>
                        <a:t>Performance</a:t>
                      </a:r>
                      <a:r>
                        <a:rPr lang="en-US" sz="2000" b="0" dirty="0">
                          <a:latin typeface="Times New Roman" panose="02020603050405020304" pitchFamily="18" charset="0"/>
                          <a:cs typeface="Times New Roman" panose="02020603050405020304" pitchFamily="18" charset="0"/>
                        </a:rPr>
                        <a:t> for Risk Prediction Diabetes Complication (</a:t>
                      </a:r>
                      <a:r>
                        <a:rPr lang="en-US" sz="2000" b="1" dirty="0">
                          <a:latin typeface="Times New Roman" panose="02020603050405020304" pitchFamily="18" charset="0"/>
                          <a:cs typeface="Times New Roman" panose="02020603050405020304" pitchFamily="18" charset="0"/>
                        </a:rPr>
                        <a:t>RPDC</a:t>
                      </a:r>
                      <a:r>
                        <a:rPr lang="en-US" sz="2000" b="0" dirty="0">
                          <a:latin typeface="Times New Roman" panose="020206030504050203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lang="en-US" sz="1400" kern="1200" dirty="0">
                          <a:solidFill>
                            <a:schemeClr val="tx1"/>
                          </a:solidFill>
                          <a:effectLst/>
                          <a:latin typeface="+mn-lt"/>
                          <a:ea typeface="+mn-ea"/>
                          <a:cs typeface="+mn-cs"/>
                        </a:rPr>
                        <a:t>Major challenges such as </a:t>
                      </a:r>
                      <a:r>
                        <a:rPr lang="en-US" sz="1400" kern="1200" dirty="0">
                          <a:solidFill>
                            <a:srgbClr val="7030A0"/>
                          </a:solidFill>
                          <a:effectLst/>
                          <a:latin typeface="+mn-lt"/>
                          <a:ea typeface="+mn-ea"/>
                          <a:cs typeface="+mn-cs"/>
                        </a:rPr>
                        <a:t>parameter setting</a:t>
                      </a:r>
                      <a:r>
                        <a:rPr lang="en-US" sz="1400" kern="1200" dirty="0">
                          <a:solidFill>
                            <a:schemeClr val="tx1"/>
                          </a:solidFill>
                          <a:effectLst/>
                          <a:latin typeface="+mn-lt"/>
                          <a:ea typeface="+mn-ea"/>
                          <a:cs typeface="+mn-cs"/>
                        </a:rPr>
                        <a:t>s for learning deep neural networks and </a:t>
                      </a:r>
                      <a:r>
                        <a:rPr lang="en-US" sz="1400" kern="1200" dirty="0">
                          <a:solidFill>
                            <a:srgbClr val="FF0000"/>
                          </a:solidFill>
                          <a:effectLst/>
                          <a:latin typeface="+mn-lt"/>
                          <a:ea typeface="+mn-ea"/>
                          <a:cs typeface="+mn-cs"/>
                        </a:rPr>
                        <a:t>construction of deep learning architectures still exist</a:t>
                      </a:r>
                      <a:r>
                        <a:rPr lang="en-US" sz="1400" kern="1200" dirty="0">
                          <a:solidFill>
                            <a:schemeClr val="tx1"/>
                          </a:solidFill>
                          <a:effectLst/>
                          <a:latin typeface="+mn-lt"/>
                          <a:ea typeface="+mn-ea"/>
                          <a:cs typeface="+mn-cs"/>
                        </a:rPr>
                        <a:t>. The implications of those challenges have a significant impact on how a deep neural network is going </a:t>
                      </a:r>
                      <a:r>
                        <a:rPr lang="en-US" sz="1400" kern="1200" dirty="0">
                          <a:solidFill>
                            <a:srgbClr val="7030A0"/>
                          </a:solidFill>
                          <a:effectLst/>
                          <a:latin typeface="+mn-lt"/>
                          <a:ea typeface="+mn-ea"/>
                          <a:cs typeface="+mn-cs"/>
                        </a:rPr>
                        <a:t>to perform on a specific task </a:t>
                      </a:r>
                      <a:r>
                        <a:rPr lang="en-US" sz="1400" kern="1200" dirty="0">
                          <a:solidFill>
                            <a:schemeClr val="tx1"/>
                          </a:solidFill>
                          <a:effectLst/>
                          <a:latin typeface="+mn-lt"/>
                          <a:ea typeface="+mn-ea"/>
                          <a:cs typeface="+mn-cs"/>
                        </a:rPr>
                        <a:t>(</a:t>
                      </a:r>
                      <a:r>
                        <a:rPr lang="en-US" sz="1400" kern="1200" dirty="0" err="1">
                          <a:solidFill>
                            <a:schemeClr val="tx1"/>
                          </a:solidFill>
                          <a:effectLst/>
                          <a:latin typeface="+mn-lt"/>
                          <a:ea typeface="+mn-ea"/>
                          <a:cs typeface="+mn-cs"/>
                        </a:rPr>
                        <a:t>Vrbančič</a:t>
                      </a:r>
                      <a:r>
                        <a:rPr lang="en-US" sz="1400" kern="1200" dirty="0">
                          <a:solidFill>
                            <a:schemeClr val="tx1"/>
                          </a:solidFill>
                          <a:effectLst/>
                          <a:latin typeface="+mn-lt"/>
                          <a:ea typeface="+mn-ea"/>
                          <a:cs typeface="+mn-cs"/>
                        </a:rPr>
                        <a:t> et. al., 2019).</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lang="en-US" sz="1400" kern="1200" dirty="0">
                          <a:solidFill>
                            <a:schemeClr val="tx1"/>
                          </a:solidFill>
                          <a:effectLst/>
                          <a:latin typeface="+mn-lt"/>
                          <a:ea typeface="+mn-ea"/>
                          <a:cs typeface="+mn-cs"/>
                        </a:rPr>
                        <a:t>Deep Neural network (NN) has ability strong fault tolerance and nonlinear dynamic processing of fault data, but </a:t>
                      </a:r>
                      <a:r>
                        <a:rPr lang="en-US" sz="1400" kern="1200" dirty="0">
                          <a:solidFill>
                            <a:srgbClr val="FF0000"/>
                          </a:solidFill>
                          <a:effectLst/>
                          <a:latin typeface="+mn-lt"/>
                          <a:ea typeface="+mn-ea"/>
                          <a:cs typeface="+mn-cs"/>
                        </a:rPr>
                        <a:t>practicability of DNN is limited </a:t>
                      </a:r>
                      <a:r>
                        <a:rPr lang="en-US" sz="1400" kern="1200" dirty="0">
                          <a:solidFill>
                            <a:schemeClr val="tx1"/>
                          </a:solidFill>
                          <a:effectLst/>
                          <a:latin typeface="+mn-lt"/>
                          <a:ea typeface="+mn-ea"/>
                          <a:cs typeface="+mn-cs"/>
                        </a:rPr>
                        <a:t>due to </a:t>
                      </a:r>
                      <a:r>
                        <a:rPr lang="en-US" sz="1400" kern="1200" dirty="0">
                          <a:solidFill>
                            <a:srgbClr val="00B0F0"/>
                          </a:solidFill>
                          <a:effectLst/>
                          <a:latin typeface="+mn-lt"/>
                          <a:ea typeface="+mn-ea"/>
                          <a:cs typeface="+mn-cs"/>
                        </a:rPr>
                        <a:t>difficulty of selecting appropriate parameters </a:t>
                      </a:r>
                      <a:r>
                        <a:rPr lang="en-US" sz="1400" kern="1200" dirty="0">
                          <a:solidFill>
                            <a:schemeClr val="tx1"/>
                          </a:solidFill>
                          <a:effectLst/>
                          <a:latin typeface="+mn-lt"/>
                          <a:ea typeface="+mn-ea"/>
                          <a:cs typeface="+mn-cs"/>
                        </a:rPr>
                        <a:t>of network architecture (number of hidden layers, number of nodes per layer). (</a:t>
                      </a:r>
                      <a:r>
                        <a:rPr lang="en-US" sz="1400" kern="1200" dirty="0" err="1">
                          <a:solidFill>
                            <a:schemeClr val="tx1"/>
                          </a:solidFill>
                          <a:effectLst/>
                          <a:latin typeface="+mn-lt"/>
                          <a:ea typeface="+mn-ea"/>
                          <a:cs typeface="+mn-cs"/>
                        </a:rPr>
                        <a:t>Wahono</a:t>
                      </a:r>
                      <a:r>
                        <a:rPr lang="en-US" sz="1400" kern="1200" dirty="0">
                          <a:solidFill>
                            <a:schemeClr val="tx1"/>
                          </a:solidFill>
                          <a:effectLst/>
                          <a:latin typeface="+mn-lt"/>
                          <a:ea typeface="+mn-ea"/>
                          <a:cs typeface="+mn-cs"/>
                        </a:rPr>
                        <a:t>, et. Al., 2014)</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lang="en-US" sz="1400" kern="1200" dirty="0">
                          <a:solidFill>
                            <a:schemeClr val="tx1"/>
                          </a:solidFill>
                          <a:effectLst/>
                          <a:latin typeface="+mn-lt"/>
                          <a:ea typeface="+mn-ea"/>
                          <a:cs typeface="+mn-cs"/>
                        </a:rPr>
                        <a:t>Rule of thumb or “trial and error” methods are used to determine the parameter settings for </a:t>
                      </a:r>
                      <a:r>
                        <a:rPr lang="en-US" sz="1400" kern="1200" dirty="0">
                          <a:solidFill>
                            <a:srgbClr val="0070C0"/>
                          </a:solidFill>
                          <a:effectLst/>
                          <a:latin typeface="+mn-lt"/>
                          <a:ea typeface="+mn-ea"/>
                          <a:cs typeface="+mn-cs"/>
                        </a:rPr>
                        <a:t>deep neural network architectures</a:t>
                      </a:r>
                      <a:r>
                        <a:rPr lang="en-US" sz="1400" kern="1200" dirty="0">
                          <a:solidFill>
                            <a:schemeClr val="tx1"/>
                          </a:solidFill>
                          <a:effectLst/>
                          <a:latin typeface="+mn-lt"/>
                          <a:ea typeface="+mn-ea"/>
                          <a:cs typeface="+mn-cs"/>
                        </a:rPr>
                        <a:t>. However, it is difficult to obtain the optimal parameter settings for deep neural network architectures. Unfortunately, there is no definite procedure to calculate these hyperparameter values (</a:t>
                      </a:r>
                      <a:r>
                        <a:rPr lang="en-US" sz="1400" dirty="0">
                          <a:effectLst/>
                        </a:rPr>
                        <a:t>Zheng, et al., 2019).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lang="en-US" sz="1400" dirty="0">
                          <a:solidFill>
                            <a:srgbClr val="FF0000"/>
                          </a:solidFill>
                          <a:latin typeface="Times New Roman" panose="02020603050405020304" pitchFamily="18" charset="0"/>
                          <a:cs typeface="Times New Roman" panose="02020603050405020304" pitchFamily="18" charset="0"/>
                        </a:rPr>
                        <a:t>Building an appropriate DL model is a challenging task</a:t>
                      </a:r>
                      <a:r>
                        <a:rPr lang="en-US" sz="1400" dirty="0">
                          <a:latin typeface="Times New Roman" panose="02020603050405020304" pitchFamily="18" charset="0"/>
                          <a:cs typeface="Times New Roman" panose="02020603050405020304" pitchFamily="18" charset="0"/>
                        </a:rPr>
                        <a:t>, due to the dynamic nature and variations in </a:t>
                      </a:r>
                      <a:r>
                        <a:rPr lang="en-US" sz="1400" dirty="0">
                          <a:solidFill>
                            <a:srgbClr val="FF0000"/>
                          </a:solidFill>
                          <a:latin typeface="Times New Roman" panose="02020603050405020304" pitchFamily="18" charset="0"/>
                          <a:cs typeface="Times New Roman" panose="02020603050405020304" pitchFamily="18" charset="0"/>
                        </a:rPr>
                        <a:t>real-world problems and data</a:t>
                      </a:r>
                      <a:r>
                        <a:rPr lang="en-US" sz="1400" dirty="0">
                          <a:latin typeface="Times New Roman" panose="02020603050405020304" pitchFamily="18" charset="0"/>
                          <a:cs typeface="Times New Roman" panose="02020603050405020304" pitchFamily="18" charset="0"/>
                        </a:rPr>
                        <a:t>. Moreover, the lack of core understanding turns DL methods </a:t>
                      </a:r>
                      <a:r>
                        <a:rPr lang="en-US" sz="1400" dirty="0">
                          <a:solidFill>
                            <a:srgbClr val="FF0000"/>
                          </a:solidFill>
                          <a:latin typeface="Times New Roman" panose="02020603050405020304" pitchFamily="18" charset="0"/>
                          <a:cs typeface="Times New Roman" panose="02020603050405020304" pitchFamily="18" charset="0"/>
                        </a:rPr>
                        <a:t>into black-box machines </a:t>
                      </a:r>
                      <a:r>
                        <a:rPr lang="en-US" sz="1400" dirty="0">
                          <a:latin typeface="Times New Roman" panose="02020603050405020304" pitchFamily="18" charset="0"/>
                          <a:cs typeface="Times New Roman" panose="02020603050405020304" pitchFamily="18" charset="0"/>
                        </a:rPr>
                        <a:t>that hamper development at the standard level. </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lang="en-US" sz="1400" dirty="0">
                          <a:effectLst/>
                          <a:latin typeface="Times New Roman" panose="02020603050405020304" pitchFamily="18" charset="0"/>
                          <a:cs typeface="Times New Roman" panose="02020603050405020304" pitchFamily="18" charset="0"/>
                        </a:rPr>
                        <a:t>Settings of parameters are one of the crucial tasks to be performed. The parameters considered in deep and machine learning are model parameters and hyper-parameters. </a:t>
                      </a:r>
                      <a:r>
                        <a:rPr lang="en-US" sz="1400" dirty="0">
                          <a:solidFill>
                            <a:srgbClr val="7030A0"/>
                          </a:solidFill>
                          <a:effectLst/>
                          <a:latin typeface="Times New Roman" panose="02020603050405020304" pitchFamily="18" charset="0"/>
                          <a:cs typeface="Times New Roman" panose="02020603050405020304" pitchFamily="18" charset="0"/>
                        </a:rPr>
                        <a:t>Model parameters </a:t>
                      </a:r>
                      <a:r>
                        <a:rPr lang="en-US" sz="1400" dirty="0">
                          <a:effectLst/>
                          <a:latin typeface="Times New Roman" panose="02020603050405020304" pitchFamily="18" charset="0"/>
                          <a:cs typeface="Times New Roman" panose="02020603050405020304" pitchFamily="18" charset="0"/>
                        </a:rPr>
                        <a:t>concerned with the internal parameters used by the network, such as the weights, neurons, </a:t>
                      </a:r>
                      <a:r>
                        <a:rPr lang="en-US" sz="1400" dirty="0">
                          <a:solidFill>
                            <a:srgbClr val="FF0000"/>
                          </a:solidFill>
                          <a:effectLst/>
                          <a:latin typeface="Times New Roman" panose="02020603050405020304" pitchFamily="18" charset="0"/>
                          <a:cs typeface="Times New Roman" panose="02020603050405020304" pitchFamily="18" charset="0"/>
                        </a:rPr>
                        <a:t>while Hyper-parameters </a:t>
                      </a:r>
                      <a:r>
                        <a:rPr lang="en-US" sz="1400" dirty="0">
                          <a:effectLst/>
                          <a:latin typeface="Times New Roman" panose="02020603050405020304" pitchFamily="18" charset="0"/>
                          <a:cs typeface="Times New Roman" panose="02020603050405020304" pitchFamily="18" charset="0"/>
                        </a:rPr>
                        <a:t>deal with external parameter settings such as the </a:t>
                      </a:r>
                      <a:r>
                        <a:rPr lang="en-US" sz="1400" dirty="0">
                          <a:solidFill>
                            <a:srgbClr val="00B050"/>
                          </a:solidFill>
                          <a:effectLst/>
                          <a:latin typeface="Times New Roman" panose="02020603050405020304" pitchFamily="18" charset="0"/>
                          <a:cs typeface="Times New Roman" panose="02020603050405020304" pitchFamily="18" charset="0"/>
                        </a:rPr>
                        <a:t>learning rate, momentum, epochs, activation function, dropout, number of hidden layers, optimizer, to mention a few</a:t>
                      </a:r>
                      <a:r>
                        <a:rPr lang="en-US" sz="1400" dirty="0">
                          <a:effectLst/>
                          <a:latin typeface="Times New Roman" panose="02020603050405020304" pitchFamily="18" charset="0"/>
                          <a:cs typeface="Times New Roman" panose="02020603050405020304" pitchFamily="18" charset="0"/>
                        </a:rPr>
                        <a:t>. Hyper-parameters are used to decide the structure, functions, accuracy, and validity of the network</a:t>
                      </a:r>
                      <a:r>
                        <a:rPr lang="en-US" sz="1400" dirty="0">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rPr>
                        <a:t>(</a:t>
                      </a:r>
                      <a:r>
                        <a:rPr lang="en-US" sz="1400" dirty="0" err="1">
                          <a:effectLst/>
                          <a:latin typeface="Times New Roman" panose="02020603050405020304" pitchFamily="18" charset="0"/>
                          <a:cs typeface="Times New Roman" panose="02020603050405020304" pitchFamily="18" charset="0"/>
                        </a:rPr>
                        <a:t>Elujide</a:t>
                      </a:r>
                      <a:r>
                        <a:rPr lang="en-US" sz="1400" dirty="0">
                          <a:effectLst/>
                          <a:latin typeface="Times New Roman" panose="02020603050405020304" pitchFamily="18" charset="0"/>
                          <a:cs typeface="Times New Roman" panose="02020603050405020304" pitchFamily="18" charset="0"/>
                        </a:rPr>
                        <a:t> et al., 2021; </a:t>
                      </a:r>
                      <a:r>
                        <a:rPr lang="en-US" sz="1400" kern="1200" dirty="0">
                          <a:solidFill>
                            <a:schemeClr val="tx1"/>
                          </a:solidFill>
                          <a:effectLst/>
                          <a:latin typeface="Times New Roman" panose="02020603050405020304" pitchFamily="18" charset="0"/>
                          <a:cs typeface="Times New Roman" panose="02020603050405020304" pitchFamily="18" charset="0"/>
                        </a:rPr>
                        <a:t>Dong et al., 2021)</a:t>
                      </a:r>
                      <a:r>
                        <a:rPr lang="en-US" sz="1400" b="1" kern="1200" dirty="0">
                          <a:solidFill>
                            <a:schemeClr val="tx1"/>
                          </a:solidFill>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rPr>
                        <a:t>The commonly used methods to determine the optimal settings of fine-tuning hyper parameters are trial and error, grid search (brute force), Bayesian optimization, and random search (</a:t>
                      </a:r>
                      <a:r>
                        <a:rPr lang="en-US" sz="1400" dirty="0" err="1">
                          <a:effectLst/>
                          <a:latin typeface="Times New Roman" panose="02020603050405020304" pitchFamily="18" charset="0"/>
                          <a:cs typeface="Times New Roman" panose="02020603050405020304" pitchFamily="18" charset="0"/>
                        </a:rPr>
                        <a:t>Elujide</a:t>
                      </a:r>
                      <a:r>
                        <a:rPr lang="en-US" sz="1400" dirty="0">
                          <a:effectLst/>
                          <a:latin typeface="Times New Roman" panose="02020603050405020304" pitchFamily="18" charset="0"/>
                          <a:cs typeface="Times New Roman" panose="02020603050405020304" pitchFamily="18" charset="0"/>
                        </a:rPr>
                        <a:t> et al., 2021).</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2" name="Title 1">
            <a:extLst>
              <a:ext uri="{FF2B5EF4-FFF2-40B4-BE49-F238E27FC236}">
                <a16:creationId xmlns:a16="http://schemas.microsoft.com/office/drawing/2014/main" id="{882C6EE7-A273-4D2D-8809-F77D83C18272}"/>
              </a:ext>
            </a:extLst>
          </p:cNvPr>
          <p:cNvSpPr>
            <a:spLocks noGrp="1"/>
          </p:cNvSpPr>
          <p:nvPr>
            <p:ph type="title"/>
          </p:nvPr>
        </p:nvSpPr>
        <p:spPr>
          <a:xfrm>
            <a:off x="346210" y="47074"/>
            <a:ext cx="10303127" cy="624927"/>
          </a:xfrm>
        </p:spPr>
        <p:txBody>
          <a:bodyPr vert="horz" lIns="91440" tIns="45720" rIns="91440" bIns="45720" rtlCol="0" anchor="ctr">
            <a:normAutofit fontScale="90000"/>
          </a:bodyPr>
          <a:lstStyle/>
          <a:p>
            <a:r>
              <a:rPr lang="en-US" b="1" u="sng" dirty="0"/>
              <a:t>Research Problem 2 and Literature Support (2)</a:t>
            </a:r>
          </a:p>
        </p:txBody>
      </p:sp>
      <p:sp>
        <p:nvSpPr>
          <p:cNvPr id="3" name="Slide Number Placeholder 2">
            <a:extLst>
              <a:ext uri="{FF2B5EF4-FFF2-40B4-BE49-F238E27FC236}">
                <a16:creationId xmlns:a16="http://schemas.microsoft.com/office/drawing/2014/main" id="{23525E08-746B-4561-AE51-13C5D69E494D}"/>
              </a:ext>
            </a:extLst>
          </p:cNvPr>
          <p:cNvSpPr>
            <a:spLocks noGrp="1"/>
          </p:cNvSpPr>
          <p:nvPr>
            <p:ph type="sldNum" sz="quarter" idx="12"/>
          </p:nvPr>
        </p:nvSpPr>
        <p:spPr/>
        <p:txBody>
          <a:bodyPr/>
          <a:lstStyle/>
          <a:p>
            <a:fld id="{A9708F84-B0AC-42AD-A9DD-AFF41622BAFA}" type="slidenum">
              <a:rPr lang="en-US" smtClean="0"/>
              <a:t>15</a:t>
            </a:fld>
            <a:endParaRPr lang="en-US"/>
          </a:p>
        </p:txBody>
      </p:sp>
    </p:spTree>
    <p:extLst>
      <p:ext uri="{BB962C8B-B14F-4D97-AF65-F5344CB8AC3E}">
        <p14:creationId xmlns:p14="http://schemas.microsoft.com/office/powerpoint/2010/main" val="19633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a:extLst>
              <a:ext uri="{FF2B5EF4-FFF2-40B4-BE49-F238E27FC236}">
                <a16:creationId xmlns:a16="http://schemas.microsoft.com/office/drawing/2014/main" id="{69A5B78B-B7BA-49DF-BC2F-931E24872C66}"/>
              </a:ext>
            </a:extLst>
          </p:cNvPr>
          <p:cNvGraphicFramePr>
            <a:graphicFrameLocks/>
          </p:cNvGraphicFramePr>
          <p:nvPr>
            <p:extLst>
              <p:ext uri="{D42A27DB-BD31-4B8C-83A1-F6EECF244321}">
                <p14:modId xmlns:p14="http://schemas.microsoft.com/office/powerpoint/2010/main" val="2867614745"/>
              </p:ext>
            </p:extLst>
          </p:nvPr>
        </p:nvGraphicFramePr>
        <p:xfrm>
          <a:off x="278114" y="771017"/>
          <a:ext cx="11723385" cy="5590285"/>
        </p:xfrm>
        <a:graphic>
          <a:graphicData uri="http://schemas.openxmlformats.org/drawingml/2006/table">
            <a:tbl>
              <a:tblPr firstRow="1" bandRow="1">
                <a:tableStyleId>{7E9639D4-E3E2-4D34-9284-5A2195B3D0D7}</a:tableStyleId>
              </a:tblPr>
              <a:tblGrid>
                <a:gridCol w="666770">
                  <a:extLst>
                    <a:ext uri="{9D8B030D-6E8A-4147-A177-3AD203B41FA5}">
                      <a16:colId xmlns:a16="http://schemas.microsoft.com/office/drawing/2014/main" val="3511362365"/>
                    </a:ext>
                  </a:extLst>
                </a:gridCol>
                <a:gridCol w="2936156">
                  <a:extLst>
                    <a:ext uri="{9D8B030D-6E8A-4147-A177-3AD203B41FA5}">
                      <a16:colId xmlns:a16="http://schemas.microsoft.com/office/drawing/2014/main" val="20000"/>
                    </a:ext>
                  </a:extLst>
                </a:gridCol>
                <a:gridCol w="8120459">
                  <a:extLst>
                    <a:ext uri="{9D8B030D-6E8A-4147-A177-3AD203B41FA5}">
                      <a16:colId xmlns:a16="http://schemas.microsoft.com/office/drawing/2014/main" val="20001"/>
                    </a:ext>
                  </a:extLst>
                </a:gridCol>
              </a:tblGrid>
              <a:tr h="561085">
                <a:tc gridSpan="2">
                  <a:txBody>
                    <a:bodyPr/>
                    <a:lstStyle/>
                    <a:p>
                      <a:pPr algn="ctr"/>
                      <a:r>
                        <a:rPr lang="en-US" dirty="0">
                          <a:effectLst>
                            <a:outerShdw blurRad="38100" dist="38100" dir="2700000" algn="tl">
                              <a:srgbClr val="000000">
                                <a:alpha val="43137"/>
                              </a:srgbClr>
                            </a:outerShdw>
                          </a:effectLst>
                        </a:rPr>
                        <a:t>Research Problems</a:t>
                      </a:r>
                      <a:endParaRPr lang="en-US" dirty="0">
                        <a:effectLst>
                          <a:outerShdw blurRad="38100" dist="38100" dir="2700000" algn="tl">
                            <a:srgbClr val="000000">
                              <a:alpha val="43137"/>
                            </a:srgbClr>
                          </a:outerShdw>
                        </a:effectLst>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effectLst>
                          <a:outerShdw blurRad="38100" dist="38100" dir="2700000" algn="tl">
                            <a:srgbClr val="000000">
                              <a:alpha val="43137"/>
                            </a:srgbClr>
                          </a:outerShdw>
                        </a:effectLst>
                        <a:latin typeface="Arial" pitchFamily="34" charset="0"/>
                        <a:cs typeface="Arial" pitchFamily="34" charset="0"/>
                      </a:endParaRPr>
                    </a:p>
                  </a:txBody>
                  <a:tcPr anchor="ctr"/>
                </a:tc>
                <a:tc>
                  <a:txBody>
                    <a:bodyPr/>
                    <a:lstStyle/>
                    <a:p>
                      <a:pPr algn="ctr"/>
                      <a:r>
                        <a:rPr lang="en-US" sz="1800" dirty="0"/>
                        <a:t>Literature Support</a:t>
                      </a:r>
                      <a:endParaRPr lang="en-US" dirty="0">
                        <a:effectLst>
                          <a:outerShdw blurRad="38100" dist="38100" dir="2700000" algn="tl">
                            <a:srgbClr val="000000">
                              <a:alpha val="43137"/>
                            </a:srgbClr>
                          </a:outerShdw>
                        </a:effectLst>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none" dirty="0"/>
                        <a:t>RP3</a:t>
                      </a:r>
                      <a:endParaRPr lang="en-US" sz="1800" u="none"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b="0" dirty="0">
                          <a:latin typeface="Times New Roman" panose="02020603050405020304" pitchFamily="18" charset="0"/>
                          <a:cs typeface="Times New Roman" panose="02020603050405020304" pitchFamily="18" charset="0"/>
                        </a:rPr>
                        <a:t>Difficulty in dealing with </a:t>
                      </a:r>
                      <a:r>
                        <a:rPr lang="en-US" sz="2000" b="0" dirty="0">
                          <a:solidFill>
                            <a:srgbClr val="FF0000"/>
                          </a:solidFill>
                          <a:latin typeface="Times New Roman" panose="02020603050405020304" pitchFamily="18" charset="0"/>
                          <a:cs typeface="Times New Roman" panose="02020603050405020304" pitchFamily="18" charset="0"/>
                        </a:rPr>
                        <a:t>overfitting</a:t>
                      </a:r>
                      <a:r>
                        <a:rPr lang="en-US" sz="2000" b="0" dirty="0">
                          <a:latin typeface="Times New Roman" panose="02020603050405020304" pitchFamily="18" charset="0"/>
                          <a:cs typeface="Times New Roman" panose="02020603050405020304" pitchFamily="18" charset="0"/>
                        </a:rPr>
                        <a:t> problem during training of DNN model in the </a:t>
                      </a:r>
                      <a:r>
                        <a:rPr lang="en-US" sz="2000" b="0" dirty="0">
                          <a:solidFill>
                            <a:srgbClr val="0070C0"/>
                          </a:solidFill>
                          <a:latin typeface="Times New Roman" panose="02020603050405020304" pitchFamily="18" charset="0"/>
                          <a:cs typeface="Times New Roman" panose="02020603050405020304" pitchFamily="18" charset="0"/>
                        </a:rPr>
                        <a:t>Multi label task classification (</a:t>
                      </a:r>
                      <a:r>
                        <a:rPr lang="en-US" sz="2000" b="1" dirty="0">
                          <a:solidFill>
                            <a:srgbClr val="0070C0"/>
                          </a:solidFill>
                          <a:latin typeface="Times New Roman" panose="02020603050405020304" pitchFamily="18" charset="0"/>
                          <a:cs typeface="Times New Roman" panose="02020603050405020304" pitchFamily="18" charset="0"/>
                        </a:rPr>
                        <a:t>MLC</a:t>
                      </a:r>
                      <a:r>
                        <a:rPr lang="en-US" sz="2000" b="0" dirty="0">
                          <a:solidFill>
                            <a:srgbClr val="0070C0"/>
                          </a:solidFill>
                          <a:latin typeface="Times New Roman" panose="02020603050405020304" pitchFamily="18" charset="0"/>
                          <a:cs typeface="Times New Roman" panose="02020603050405020304" pitchFamily="18" charset="0"/>
                        </a:rPr>
                        <a:t>)</a:t>
                      </a:r>
                      <a:r>
                        <a:rPr lang="en-US" sz="2000" b="0" dirty="0">
                          <a:latin typeface="Times New Roman" panose="02020603050405020304" pitchFamily="18" charset="0"/>
                          <a:cs typeface="Times New Roman" panose="02020603050405020304" pitchFamily="18" charset="0"/>
                        </a:rPr>
                        <a:t> when the </a:t>
                      </a:r>
                      <a:r>
                        <a:rPr lang="en-US" sz="2000" b="0" dirty="0">
                          <a:solidFill>
                            <a:srgbClr val="00B050"/>
                          </a:solidFill>
                          <a:latin typeface="Times New Roman" panose="02020603050405020304" pitchFamily="18" charset="0"/>
                          <a:cs typeface="Times New Roman" panose="02020603050405020304" pitchFamily="18" charset="0"/>
                        </a:rPr>
                        <a:t>topology architecture model </a:t>
                      </a:r>
                      <a:r>
                        <a:rPr lang="en-US" sz="2000" b="0" dirty="0">
                          <a:latin typeface="Times New Roman" panose="02020603050405020304" pitchFamily="18" charset="0"/>
                          <a:cs typeface="Times New Roman" panose="02020603050405020304" pitchFamily="18" charset="0"/>
                        </a:rPr>
                        <a:t>adding </a:t>
                      </a:r>
                      <a:r>
                        <a:rPr lang="en-US" sz="2000" b="0" dirty="0">
                          <a:solidFill>
                            <a:srgbClr val="7030A0"/>
                          </a:solidFill>
                          <a:latin typeface="Times New Roman" panose="02020603050405020304" pitchFamily="18" charset="0"/>
                          <a:cs typeface="Times New Roman" panose="02020603050405020304" pitchFamily="18" charset="0"/>
                        </a:rPr>
                        <a:t>more layers </a:t>
                      </a:r>
                      <a:r>
                        <a:rPr lang="en-US" sz="2000" b="0" dirty="0">
                          <a:latin typeface="Times New Roman" panose="02020603050405020304" pitchFamily="18" charset="0"/>
                          <a:cs typeface="Times New Roman" panose="02020603050405020304" pitchFamily="18" charset="0"/>
                        </a:rPr>
                        <a:t>and it found that when the </a:t>
                      </a:r>
                      <a:r>
                        <a:rPr lang="en-US" sz="2000" b="0" dirty="0">
                          <a:solidFill>
                            <a:srgbClr val="7030A0"/>
                          </a:solidFill>
                          <a:latin typeface="Times New Roman" panose="02020603050405020304" pitchFamily="18" charset="0"/>
                          <a:cs typeface="Times New Roman" panose="02020603050405020304" pitchFamily="18" charset="0"/>
                        </a:rPr>
                        <a:t>hidden layer is more than two</a:t>
                      </a:r>
                      <a:r>
                        <a:rPr lang="en-US" sz="2000" b="0" dirty="0">
                          <a:latin typeface="Times New Roman" panose="020206030504050203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lang="en-US" sz="1800" kern="1200" dirty="0">
                          <a:solidFill>
                            <a:schemeClr val="tx1"/>
                          </a:solidFill>
                          <a:effectLst/>
                        </a:rPr>
                        <a:t>There is a chance of </a:t>
                      </a:r>
                      <a:r>
                        <a:rPr lang="en-US" sz="1800" kern="1200" dirty="0">
                          <a:solidFill>
                            <a:schemeClr val="accent2"/>
                          </a:solidFill>
                          <a:effectLst/>
                        </a:rPr>
                        <a:t>occurring overfitting problem </a:t>
                      </a:r>
                      <a:r>
                        <a:rPr lang="en-US" sz="1800" kern="1200" dirty="0">
                          <a:solidFill>
                            <a:schemeClr val="tx1"/>
                          </a:solidFill>
                          <a:effectLst/>
                        </a:rPr>
                        <a:t>that need to be dealt with. When the model adding more layers and it found that when the hidden layer is more than two, the overfitting problem occurs. (Rahman et al., 202; Zhou et al., 2020).</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lang="en-US" sz="1800" kern="1200" dirty="0">
                          <a:solidFill>
                            <a:schemeClr val="tx1"/>
                          </a:solidFill>
                          <a:effectLst/>
                          <a:latin typeface="+mn-lt"/>
                          <a:ea typeface="+mn-ea"/>
                          <a:cs typeface="+mn-cs"/>
                        </a:rPr>
                        <a:t>Most of the existing methods are applicable only for a single-label multiclass classification problem, where each data example is assumed to have only one true label. However, </a:t>
                      </a:r>
                      <a:r>
                        <a:rPr lang="en-US" sz="1800" kern="1200" dirty="0">
                          <a:solidFill>
                            <a:srgbClr val="FF0000"/>
                          </a:solidFill>
                          <a:effectLst/>
                          <a:latin typeface="+mn-lt"/>
                          <a:ea typeface="+mn-ea"/>
                          <a:cs typeface="+mn-cs"/>
                        </a:rPr>
                        <a:t>in the case of multilabel learning</a:t>
                      </a:r>
                      <a:r>
                        <a:rPr lang="en-US" sz="1800" kern="1200" dirty="0">
                          <a:solidFill>
                            <a:schemeClr val="tx1"/>
                          </a:solidFill>
                          <a:effectLst/>
                          <a:latin typeface="+mn-lt"/>
                          <a:ea typeface="+mn-ea"/>
                          <a:cs typeface="+mn-cs"/>
                        </a:rPr>
                        <a:t>, each data example can be associated with a set of multiple true class labels (</a:t>
                      </a:r>
                      <a:r>
                        <a:rPr lang="en-US" sz="1800" kern="1200" dirty="0" err="1">
                          <a:solidFill>
                            <a:schemeClr val="tx1"/>
                          </a:solidFill>
                          <a:effectLst/>
                          <a:latin typeface="+mn-lt"/>
                          <a:ea typeface="+mn-ea"/>
                          <a:cs typeface="+mn-cs"/>
                        </a:rPr>
                        <a:t>Hwanjun</a:t>
                      </a:r>
                      <a:r>
                        <a:rPr lang="en-US" sz="1800" kern="1200" dirty="0">
                          <a:solidFill>
                            <a:schemeClr val="tx1"/>
                          </a:solidFill>
                          <a:effectLst/>
                          <a:latin typeface="+mn-lt"/>
                          <a:ea typeface="+mn-ea"/>
                          <a:cs typeface="+mn-cs"/>
                        </a:rPr>
                        <a:t> Song et. al., 2022).</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lang="en-US" sz="1800" kern="1200" dirty="0">
                          <a:solidFill>
                            <a:schemeClr val="tx1"/>
                          </a:solidFill>
                          <a:effectLst/>
                          <a:latin typeface="+mn-lt"/>
                          <a:ea typeface="+mn-ea"/>
                          <a:cs typeface="+mn-cs"/>
                        </a:rPr>
                        <a:t>DNNs easily </a:t>
                      </a:r>
                      <a:r>
                        <a:rPr lang="en-US" sz="1800" kern="1200" dirty="0">
                          <a:solidFill>
                            <a:srgbClr val="FF0000"/>
                          </a:solidFill>
                          <a:effectLst/>
                          <a:latin typeface="+mn-lt"/>
                          <a:ea typeface="+mn-ea"/>
                          <a:cs typeface="+mn-cs"/>
                        </a:rPr>
                        <a:t>overfit false labels owing to their high capacity in totally memorizing all noisy training samples</a:t>
                      </a:r>
                      <a:r>
                        <a:rPr lang="en-US" sz="1800" kern="1200" dirty="0">
                          <a:solidFill>
                            <a:schemeClr val="tx1"/>
                          </a:solidFill>
                          <a:effectLst/>
                          <a:latin typeface="+mn-lt"/>
                          <a:ea typeface="+mn-ea"/>
                          <a:cs typeface="+mn-cs"/>
                        </a:rPr>
                        <a:t>. This overfitting issue still remains even with various conventional regularization techniques, such as </a:t>
                      </a:r>
                      <a:r>
                        <a:rPr lang="en-US" sz="1800" kern="1200" dirty="0">
                          <a:solidFill>
                            <a:srgbClr val="FF0000"/>
                          </a:solidFill>
                          <a:effectLst/>
                          <a:latin typeface="+mn-lt"/>
                          <a:ea typeface="+mn-ea"/>
                          <a:cs typeface="+mn-cs"/>
                        </a:rPr>
                        <a:t>dropout and batch normalization</a:t>
                      </a:r>
                      <a:r>
                        <a:rPr lang="en-US" sz="1800" kern="1200" dirty="0">
                          <a:solidFill>
                            <a:schemeClr val="tx1"/>
                          </a:solidFill>
                          <a:effectLst/>
                          <a:latin typeface="+mn-lt"/>
                          <a:ea typeface="+mn-ea"/>
                          <a:cs typeface="+mn-cs"/>
                        </a:rPr>
                        <a:t>, thereby significantly decreasing their generalization performance. Even worse, in real-world applications, the </a:t>
                      </a:r>
                      <a:r>
                        <a:rPr lang="en-US" sz="1800" kern="1200" dirty="0">
                          <a:solidFill>
                            <a:srgbClr val="FF0000"/>
                          </a:solidFill>
                          <a:effectLst/>
                          <a:latin typeface="+mn-lt"/>
                          <a:ea typeface="+mn-ea"/>
                          <a:cs typeface="+mn-cs"/>
                        </a:rPr>
                        <a:t>difficulty in labeling renders the overfitting issue more severe</a:t>
                      </a:r>
                      <a:r>
                        <a:rPr lang="en-US" sz="1800" kern="1200" dirty="0">
                          <a:solidFill>
                            <a:schemeClr val="tx1"/>
                          </a:solidFill>
                          <a:effectLst/>
                          <a:latin typeface="+mn-lt"/>
                          <a:ea typeface="+mn-ea"/>
                          <a:cs typeface="+mn-cs"/>
                        </a:rPr>
                        <a:t>. Therefore, learning from </a:t>
                      </a:r>
                      <a:r>
                        <a:rPr lang="en-US" sz="1800" kern="1200" dirty="0">
                          <a:solidFill>
                            <a:srgbClr val="FF0000"/>
                          </a:solidFill>
                          <a:effectLst/>
                          <a:latin typeface="+mn-lt"/>
                          <a:ea typeface="+mn-ea"/>
                          <a:cs typeface="+mn-cs"/>
                        </a:rPr>
                        <a:t>noisy labels has recently become one of the most active research topic</a:t>
                      </a:r>
                      <a:r>
                        <a:rPr lang="en-US" sz="1800" kern="1200" dirty="0">
                          <a:solidFill>
                            <a:schemeClr val="tx1"/>
                          </a:solidFill>
                          <a:effectLst/>
                          <a:latin typeface="+mn-lt"/>
                          <a:ea typeface="+mn-ea"/>
                          <a:cs typeface="+mn-cs"/>
                        </a:rPr>
                        <a:t>s (</a:t>
                      </a:r>
                      <a:r>
                        <a:rPr lang="en-US" sz="1800" kern="1200" dirty="0" err="1">
                          <a:solidFill>
                            <a:schemeClr val="tx1"/>
                          </a:solidFill>
                          <a:effectLst/>
                          <a:latin typeface="+mn-lt"/>
                          <a:ea typeface="+mn-ea"/>
                          <a:cs typeface="+mn-cs"/>
                        </a:rPr>
                        <a:t>Hwanjun</a:t>
                      </a:r>
                      <a:r>
                        <a:rPr lang="en-US" sz="1800" kern="1200" dirty="0">
                          <a:solidFill>
                            <a:schemeClr val="tx1"/>
                          </a:solidFill>
                          <a:effectLst/>
                          <a:latin typeface="+mn-lt"/>
                          <a:ea typeface="+mn-ea"/>
                          <a:cs typeface="+mn-cs"/>
                        </a:rPr>
                        <a:t> Song et. al., 2022).</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lang="en-US" sz="1800" kern="1200" dirty="0">
                          <a:solidFill>
                            <a:schemeClr val="tx1"/>
                          </a:solidFill>
                          <a:effectLst/>
                          <a:latin typeface="+mn-lt"/>
                          <a:ea typeface="+mn-ea"/>
                          <a:cs typeface="+mn-cs"/>
                        </a:rPr>
                        <a:t>Data overfitting is a performance-degrading issue in diabetes prognosis. (</a:t>
                      </a:r>
                      <a:r>
                        <a:rPr lang="en-US" dirty="0" err="1">
                          <a:effectLst/>
                        </a:rPr>
                        <a:t>Ashiquzzaman</a:t>
                      </a:r>
                      <a:r>
                        <a:rPr lang="en-US" dirty="0">
                          <a:effectLst/>
                        </a:rPr>
                        <a:t>, 2018)</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lang="en-US" sz="1800" kern="1200" dirty="0">
                          <a:solidFill>
                            <a:schemeClr val="tx1"/>
                          </a:solidFill>
                          <a:effectLst/>
                          <a:latin typeface="+mn-lt"/>
                          <a:ea typeface="+mn-ea"/>
                          <a:cs typeface="+mn-cs"/>
                        </a:rPr>
                        <a:t>Drop out problem…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2" name="Title 1">
            <a:extLst>
              <a:ext uri="{FF2B5EF4-FFF2-40B4-BE49-F238E27FC236}">
                <a16:creationId xmlns:a16="http://schemas.microsoft.com/office/drawing/2014/main" id="{882C6EE7-A273-4D2D-8809-F77D83C18272}"/>
              </a:ext>
            </a:extLst>
          </p:cNvPr>
          <p:cNvSpPr>
            <a:spLocks noGrp="1"/>
          </p:cNvSpPr>
          <p:nvPr>
            <p:ph type="title"/>
          </p:nvPr>
        </p:nvSpPr>
        <p:spPr>
          <a:xfrm>
            <a:off x="346210" y="47074"/>
            <a:ext cx="10303127" cy="624927"/>
          </a:xfrm>
        </p:spPr>
        <p:txBody>
          <a:bodyPr vert="horz" lIns="91440" tIns="45720" rIns="91440" bIns="45720" rtlCol="0" anchor="ctr">
            <a:normAutofit fontScale="90000"/>
          </a:bodyPr>
          <a:lstStyle/>
          <a:p>
            <a:r>
              <a:rPr lang="en-US" b="1" u="sng" dirty="0"/>
              <a:t>Research Problem 3 and Literature Support (3)</a:t>
            </a:r>
          </a:p>
        </p:txBody>
      </p:sp>
      <p:sp>
        <p:nvSpPr>
          <p:cNvPr id="3" name="Slide Number Placeholder 2">
            <a:extLst>
              <a:ext uri="{FF2B5EF4-FFF2-40B4-BE49-F238E27FC236}">
                <a16:creationId xmlns:a16="http://schemas.microsoft.com/office/drawing/2014/main" id="{23525E08-746B-4561-AE51-13C5D69E494D}"/>
              </a:ext>
            </a:extLst>
          </p:cNvPr>
          <p:cNvSpPr>
            <a:spLocks noGrp="1"/>
          </p:cNvSpPr>
          <p:nvPr>
            <p:ph type="sldNum" sz="quarter" idx="12"/>
          </p:nvPr>
        </p:nvSpPr>
        <p:spPr/>
        <p:txBody>
          <a:bodyPr/>
          <a:lstStyle/>
          <a:p>
            <a:fld id="{A9708F84-B0AC-42AD-A9DD-AFF41622BAFA}" type="slidenum">
              <a:rPr lang="en-US" smtClean="0"/>
              <a:t>16</a:t>
            </a:fld>
            <a:endParaRPr lang="en-US"/>
          </a:p>
        </p:txBody>
      </p:sp>
    </p:spTree>
    <p:extLst>
      <p:ext uri="{BB962C8B-B14F-4D97-AF65-F5344CB8AC3E}">
        <p14:creationId xmlns:p14="http://schemas.microsoft.com/office/powerpoint/2010/main" val="193665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8AAAB76-A39A-4CDC-81E7-B2FD9E973C38}"/>
              </a:ext>
            </a:extLst>
          </p:cNvPr>
          <p:cNvGraphicFramePr>
            <a:graphicFrameLocks noGrp="1"/>
          </p:cNvGraphicFramePr>
          <p:nvPr>
            <p:ph idx="1"/>
            <p:extLst>
              <p:ext uri="{D42A27DB-BD31-4B8C-83A1-F6EECF244321}">
                <p14:modId xmlns:p14="http://schemas.microsoft.com/office/powerpoint/2010/main" val="1074972853"/>
              </p:ext>
            </p:extLst>
          </p:nvPr>
        </p:nvGraphicFramePr>
        <p:xfrm>
          <a:off x="-1" y="314984"/>
          <a:ext cx="12192001" cy="6543016"/>
        </p:xfrm>
        <a:graphic>
          <a:graphicData uri="http://schemas.openxmlformats.org/drawingml/2006/table">
            <a:tbl>
              <a:tblPr firstRow="1" firstCol="1" bandRow="1">
                <a:tableStyleId>{073A0DAA-6AF3-43AB-8588-CEC1D06C72B9}</a:tableStyleId>
              </a:tblPr>
              <a:tblGrid>
                <a:gridCol w="289170">
                  <a:extLst>
                    <a:ext uri="{9D8B030D-6E8A-4147-A177-3AD203B41FA5}">
                      <a16:colId xmlns:a16="http://schemas.microsoft.com/office/drawing/2014/main" val="3108283680"/>
                    </a:ext>
                  </a:extLst>
                </a:gridCol>
                <a:gridCol w="3137372">
                  <a:extLst>
                    <a:ext uri="{9D8B030D-6E8A-4147-A177-3AD203B41FA5}">
                      <a16:colId xmlns:a16="http://schemas.microsoft.com/office/drawing/2014/main" val="2709259560"/>
                    </a:ext>
                  </a:extLst>
                </a:gridCol>
                <a:gridCol w="2675937">
                  <a:extLst>
                    <a:ext uri="{9D8B030D-6E8A-4147-A177-3AD203B41FA5}">
                      <a16:colId xmlns:a16="http://schemas.microsoft.com/office/drawing/2014/main" val="2106525905"/>
                    </a:ext>
                  </a:extLst>
                </a:gridCol>
                <a:gridCol w="356258">
                  <a:extLst>
                    <a:ext uri="{9D8B030D-6E8A-4147-A177-3AD203B41FA5}">
                      <a16:colId xmlns:a16="http://schemas.microsoft.com/office/drawing/2014/main" val="4153066986"/>
                    </a:ext>
                  </a:extLst>
                </a:gridCol>
                <a:gridCol w="2636102">
                  <a:extLst>
                    <a:ext uri="{9D8B030D-6E8A-4147-A177-3AD203B41FA5}">
                      <a16:colId xmlns:a16="http://schemas.microsoft.com/office/drawing/2014/main" val="3984782538"/>
                    </a:ext>
                  </a:extLst>
                </a:gridCol>
                <a:gridCol w="324464">
                  <a:extLst>
                    <a:ext uri="{9D8B030D-6E8A-4147-A177-3AD203B41FA5}">
                      <a16:colId xmlns:a16="http://schemas.microsoft.com/office/drawing/2014/main" val="936508286"/>
                    </a:ext>
                  </a:extLst>
                </a:gridCol>
                <a:gridCol w="2772698">
                  <a:extLst>
                    <a:ext uri="{9D8B030D-6E8A-4147-A177-3AD203B41FA5}">
                      <a16:colId xmlns:a16="http://schemas.microsoft.com/office/drawing/2014/main" val="1934405141"/>
                    </a:ext>
                  </a:extLst>
                </a:gridCol>
              </a:tblGrid>
              <a:tr h="325578">
                <a:tc gridSpan="2">
                  <a:txBody>
                    <a:bodyPr/>
                    <a:lstStyle/>
                    <a:p>
                      <a:pPr marL="0" marR="0" algn="ctr">
                        <a:lnSpc>
                          <a:spcPct val="115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Research Problem </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26722" marR="26722" marT="0" marB="0" anchor="ctr"/>
                </a:tc>
                <a:tc hMerge="1">
                  <a:txBody>
                    <a:bodyPr/>
                    <a:lstStyle/>
                    <a:p>
                      <a:pPr marL="0" marR="0" algn="ctr">
                        <a:lnSpc>
                          <a:spcPct val="115000"/>
                        </a:lnSpc>
                        <a:spcBef>
                          <a:spcPts val="0"/>
                        </a:spcBef>
                        <a:spcAft>
                          <a:spcPts val="0"/>
                        </a:spcAft>
                      </a:pPr>
                      <a:endParaRPr lang="en-US" sz="1200" dirty="0">
                        <a:effectLst/>
                        <a:latin typeface="Arial" panose="020B0604020202020204" pitchFamily="34" charset="0"/>
                        <a:ea typeface="SimSun" panose="02010600030101010101" pitchFamily="2" charset="-122"/>
                        <a:cs typeface="Arial" panose="020B0604020202020204" pitchFamily="34" charset="0"/>
                      </a:endParaRPr>
                    </a:p>
                  </a:txBody>
                  <a:tcPr marL="26722" marR="26722"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2000" dirty="0">
                          <a:effectLst/>
                          <a:latin typeface="Times New Roman" panose="02020603050405020304" pitchFamily="18" charset="0"/>
                          <a:cs typeface="Times New Roman" panose="02020603050405020304" pitchFamily="18" charset="0"/>
                        </a:rPr>
                        <a:t>Research Hypothesis</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26722" marR="26722" marT="0" marB="0" anchor="ctr"/>
                </a:tc>
                <a:tc gridSpan="2">
                  <a:txBody>
                    <a:bodyPr/>
                    <a:lstStyle/>
                    <a:p>
                      <a:pPr marL="0" marR="0" algn="ctr">
                        <a:lnSpc>
                          <a:spcPct val="115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Research Questions</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26722" marR="26722" marT="0" marB="0" anchor="ctr"/>
                </a:tc>
                <a:tc hMerge="1">
                  <a:txBody>
                    <a:bodyPr/>
                    <a:lstStyle/>
                    <a:p>
                      <a:endParaRPr lang="en-US"/>
                    </a:p>
                  </a:txBody>
                  <a:tcPr/>
                </a:tc>
                <a:tc gridSpan="2">
                  <a:txBody>
                    <a:bodyPr/>
                    <a:lstStyle/>
                    <a:p>
                      <a:pPr marL="0" marR="0" algn="ctr">
                        <a:lnSpc>
                          <a:spcPct val="115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Research Objective</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26722" marR="26722" marT="0" marB="0" anchor="ctr"/>
                </a:tc>
                <a:tc hMerge="1">
                  <a:txBody>
                    <a:bodyPr/>
                    <a:lstStyle/>
                    <a:p>
                      <a:endParaRPr lang="en-US"/>
                    </a:p>
                  </a:txBody>
                  <a:tcPr/>
                </a:tc>
                <a:extLst>
                  <a:ext uri="{0D108BD9-81ED-4DB2-BD59-A6C34878D82A}">
                    <a16:rowId xmlns:a16="http://schemas.microsoft.com/office/drawing/2014/main" val="216512118"/>
                  </a:ext>
                </a:extLst>
              </a:tr>
              <a:tr h="1723760">
                <a:tc>
                  <a:txBody>
                    <a:bodyPr/>
                    <a:lstStyle/>
                    <a:p>
                      <a:pPr algn="ctr"/>
                      <a:r>
                        <a:rPr lang="en-US" sz="1200" dirty="0">
                          <a:latin typeface="Times New Roman" panose="02020603050405020304" pitchFamily="18" charset="0"/>
                          <a:cs typeface="Times New Roman" panose="02020603050405020304" pitchFamily="18" charset="0"/>
                        </a:rPr>
                        <a:t>RP 1</a:t>
                      </a:r>
                    </a:p>
                  </a:txBody>
                  <a:tcPr marL="26722" marR="26722" marT="0" marB="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The </a:t>
                      </a:r>
                      <a:r>
                        <a:rPr lang="en-US" sz="1400" dirty="0">
                          <a:solidFill>
                            <a:srgbClr val="00B050"/>
                          </a:solidFill>
                          <a:latin typeface="Times New Roman" panose="02020603050405020304" pitchFamily="18" charset="0"/>
                          <a:cs typeface="Times New Roman" panose="02020603050405020304" pitchFamily="18" charset="0"/>
                        </a:rPr>
                        <a:t>real word public data </a:t>
                      </a:r>
                      <a:r>
                        <a:rPr lang="en-US" sz="1400" dirty="0">
                          <a:latin typeface="Times New Roman" panose="02020603050405020304" pitchFamily="18" charset="0"/>
                          <a:cs typeface="Times New Roman" panose="02020603050405020304" pitchFamily="18" charset="0"/>
                        </a:rPr>
                        <a:t>in the context diabetes complication can containing </a:t>
                      </a:r>
                      <a:r>
                        <a:rPr lang="en-US" sz="1400" dirty="0">
                          <a:solidFill>
                            <a:srgbClr val="FF0000"/>
                          </a:solidFill>
                          <a:latin typeface="Times New Roman" panose="02020603050405020304" pitchFamily="18" charset="0"/>
                          <a:cs typeface="Times New Roman" panose="02020603050405020304" pitchFamily="18" charset="0"/>
                        </a:rPr>
                        <a:t>variables or features with imbalance and noisy </a:t>
                      </a:r>
                      <a:r>
                        <a:rPr lang="en-US" sz="1400" dirty="0">
                          <a:latin typeface="Times New Roman" panose="02020603050405020304" pitchFamily="18" charset="0"/>
                          <a:cs typeface="Times New Roman" panose="02020603050405020304" pitchFamily="18" charset="0"/>
                        </a:rPr>
                        <a:t>that will affect </a:t>
                      </a:r>
                      <a:r>
                        <a:rPr lang="en-US" sz="1400" dirty="0">
                          <a:solidFill>
                            <a:srgbClr val="7030A0"/>
                          </a:solidFill>
                          <a:latin typeface="Times New Roman" panose="02020603050405020304" pitchFamily="18" charset="0"/>
                          <a:cs typeface="Times New Roman" panose="02020603050405020304" pitchFamily="18" charset="0"/>
                        </a:rPr>
                        <a:t>performance</a:t>
                      </a:r>
                      <a:r>
                        <a:rPr lang="en-US" sz="1400" dirty="0">
                          <a:latin typeface="Times New Roman" panose="02020603050405020304" pitchFamily="18" charset="0"/>
                          <a:cs typeface="Times New Roman" panose="02020603050405020304" pitchFamily="18" charset="0"/>
                        </a:rPr>
                        <a:t> of deep neural network model </a:t>
                      </a:r>
                      <a:r>
                        <a:rPr lang="en-US" sz="1400" b="0" dirty="0">
                          <a:latin typeface="Times New Roman" panose="02020603050405020304" pitchFamily="18" charset="0"/>
                          <a:cs typeface="Times New Roman" panose="02020603050405020304" pitchFamily="18" charset="0"/>
                        </a:rPr>
                        <a:t>in the </a:t>
                      </a:r>
                      <a:r>
                        <a:rPr lang="en-US" sz="1400" b="0" dirty="0">
                          <a:solidFill>
                            <a:srgbClr val="0070C0"/>
                          </a:solidFill>
                          <a:latin typeface="Times New Roman" panose="02020603050405020304" pitchFamily="18" charset="0"/>
                          <a:cs typeface="Times New Roman" panose="02020603050405020304" pitchFamily="18" charset="0"/>
                        </a:rPr>
                        <a:t>Multi label task classification </a:t>
                      </a:r>
                      <a:r>
                        <a:rPr lang="en-US" sz="1400" b="0" dirty="0">
                          <a:solidFill>
                            <a:schemeClr val="tx1"/>
                          </a:solidFill>
                          <a:latin typeface="Times New Roman" panose="02020603050405020304" pitchFamily="18" charset="0"/>
                          <a:cs typeface="Times New Roman" panose="02020603050405020304" pitchFamily="18" charset="0"/>
                        </a:rPr>
                        <a:t>(</a:t>
                      </a:r>
                      <a:r>
                        <a:rPr lang="en-US" sz="1400" b="1" dirty="0">
                          <a:solidFill>
                            <a:schemeClr val="tx1"/>
                          </a:solidFill>
                          <a:latin typeface="Times New Roman" panose="02020603050405020304" pitchFamily="18" charset="0"/>
                          <a:cs typeface="Times New Roman" panose="02020603050405020304" pitchFamily="18" charset="0"/>
                        </a:rPr>
                        <a:t>MLC</a:t>
                      </a:r>
                      <a:r>
                        <a:rPr lang="en-US" sz="1400" b="0" dirty="0">
                          <a:solidFill>
                            <a:schemeClr val="tx1"/>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for Risk Prediction Diabetes Complication (</a:t>
                      </a:r>
                      <a:r>
                        <a:rPr lang="en-US" sz="1400" b="1" dirty="0">
                          <a:latin typeface="Times New Roman" panose="02020603050405020304" pitchFamily="18" charset="0"/>
                          <a:cs typeface="Times New Roman" panose="02020603050405020304" pitchFamily="18" charset="0"/>
                        </a:rPr>
                        <a:t>RPDC</a:t>
                      </a:r>
                      <a:r>
                        <a:rPr lang="en-US" sz="1400" dirty="0">
                          <a:latin typeface="Times New Roman" panose="02020603050405020304" pitchFamily="18" charset="0"/>
                          <a:cs typeface="Times New Roman" panose="02020603050405020304" pitchFamily="18" charset="0"/>
                        </a:rPr>
                        <a:t>). </a:t>
                      </a:r>
                    </a:p>
                  </a:txBody>
                  <a:tcPr marL="26722" marR="26722" marT="0" marB="0" anchor="ctr"/>
                </a:tc>
                <a:tc>
                  <a:txBody>
                    <a:bodyPr/>
                    <a:lstStyle/>
                    <a:p>
                      <a:pPr marL="0" marR="0" algn="just">
                        <a:lnSpc>
                          <a:spcPct val="115000"/>
                        </a:lnSpc>
                        <a:spcBef>
                          <a:spcPts val="0"/>
                        </a:spcBef>
                        <a:spcAft>
                          <a:spcPts val="0"/>
                        </a:spcAft>
                      </a:pPr>
                      <a:r>
                        <a:rPr lang="en-US" sz="1400" b="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If the </a:t>
                      </a:r>
                      <a:r>
                        <a:rPr lang="en-US" sz="1400" b="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rPr>
                        <a:t>data pre-processing  technique (</a:t>
                      </a:r>
                      <a:r>
                        <a:rPr lang="en-US" sz="14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rPr>
                        <a:t>DPT</a:t>
                      </a:r>
                      <a:r>
                        <a:rPr lang="en-US" sz="1400" b="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rPr>
                        <a:t>) is enhanced</a:t>
                      </a:r>
                      <a:r>
                        <a:rPr lang="en-US" sz="1400" b="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the </a:t>
                      </a:r>
                      <a:r>
                        <a:rPr lang="en-US" sz="1400" b="0" dirty="0">
                          <a:solidFill>
                            <a:srgbClr val="00B050"/>
                          </a:solidFill>
                          <a:effectLst/>
                          <a:latin typeface="Times New Roman" panose="02020603050405020304" pitchFamily="18" charset="0"/>
                          <a:ea typeface="SimSun" panose="02010600030101010101" pitchFamily="2" charset="-122"/>
                          <a:cs typeface="Times New Roman" panose="02020603050405020304" pitchFamily="18" charset="0"/>
                        </a:rPr>
                        <a:t>performance</a:t>
                      </a:r>
                      <a:r>
                        <a:rPr lang="en-US" sz="1400" b="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of </a:t>
                      </a:r>
                      <a:r>
                        <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DNN</a:t>
                      </a:r>
                      <a:r>
                        <a:rPr lang="en-US" sz="1400" b="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model </a:t>
                      </a:r>
                      <a:r>
                        <a:rPr lang="en-US" sz="1400" b="0" dirty="0">
                          <a:latin typeface="Times New Roman" panose="02020603050405020304" pitchFamily="18" charset="0"/>
                          <a:cs typeface="Times New Roman" panose="02020603050405020304" pitchFamily="18" charset="0"/>
                        </a:rPr>
                        <a:t>in the </a:t>
                      </a:r>
                      <a:r>
                        <a:rPr lang="en-US" sz="1400" b="0" dirty="0">
                          <a:solidFill>
                            <a:srgbClr val="0070C0"/>
                          </a:solidFill>
                          <a:latin typeface="Times New Roman" panose="02020603050405020304" pitchFamily="18" charset="0"/>
                          <a:cs typeface="Times New Roman" panose="02020603050405020304" pitchFamily="18" charset="0"/>
                        </a:rPr>
                        <a:t>Multi label task classification </a:t>
                      </a:r>
                      <a:r>
                        <a:rPr lang="en-US" sz="1400" b="0" dirty="0">
                          <a:solidFill>
                            <a:schemeClr val="tx1"/>
                          </a:solidFill>
                          <a:latin typeface="Times New Roman" panose="02020603050405020304" pitchFamily="18" charset="0"/>
                          <a:cs typeface="Times New Roman" panose="02020603050405020304" pitchFamily="18" charset="0"/>
                        </a:rPr>
                        <a:t>(</a:t>
                      </a:r>
                      <a:r>
                        <a:rPr lang="en-US" sz="1400" b="1" dirty="0">
                          <a:solidFill>
                            <a:schemeClr val="tx1"/>
                          </a:solidFill>
                          <a:latin typeface="Times New Roman" panose="02020603050405020304" pitchFamily="18" charset="0"/>
                          <a:cs typeface="Times New Roman" panose="02020603050405020304" pitchFamily="18" charset="0"/>
                        </a:rPr>
                        <a:t>MLC</a:t>
                      </a:r>
                      <a:r>
                        <a:rPr lang="en-US" sz="1400" b="0" dirty="0">
                          <a:solidFill>
                            <a:schemeClr val="tx1"/>
                          </a:solidFill>
                          <a:latin typeface="Times New Roman" panose="02020603050405020304" pitchFamily="18" charset="0"/>
                          <a:cs typeface="Times New Roman" panose="02020603050405020304" pitchFamily="18" charset="0"/>
                        </a:rPr>
                        <a:t>) </a:t>
                      </a:r>
                      <a:r>
                        <a:rPr lang="en-US" sz="1400" b="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will be </a:t>
                      </a:r>
                      <a:r>
                        <a:rPr lang="en-US" sz="1400" b="0" dirty="0">
                          <a:solidFill>
                            <a:srgbClr val="7030A0"/>
                          </a:solidFill>
                          <a:effectLst/>
                          <a:latin typeface="Times New Roman" panose="02020603050405020304" pitchFamily="18" charset="0"/>
                          <a:ea typeface="SimSun" panose="02010600030101010101" pitchFamily="2" charset="-122"/>
                          <a:cs typeface="Times New Roman" panose="02020603050405020304" pitchFamily="18" charset="0"/>
                        </a:rPr>
                        <a:t>higher</a:t>
                      </a:r>
                      <a:r>
                        <a:rPr lang="en-US" sz="1400" b="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for Risk Prediction Diabetes Complication (</a:t>
                      </a:r>
                      <a:r>
                        <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RPDC</a:t>
                      </a:r>
                      <a:r>
                        <a:rPr lang="en-US" sz="1400" b="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p>
                    <a:p>
                      <a:pPr marL="0" marR="0" algn="ctr">
                        <a:lnSpc>
                          <a:spcPct val="115000"/>
                        </a:lnSpc>
                        <a:spcBef>
                          <a:spcPts val="0"/>
                        </a:spcBef>
                        <a:spcAft>
                          <a:spcPts val="0"/>
                        </a:spcAft>
                      </a:pPr>
                      <a:endPar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26722" marR="26722" marT="0" marB="0" anchor="ctr"/>
                </a:tc>
                <a:tc>
                  <a:txBody>
                    <a:bodyPr/>
                    <a:lstStyle/>
                    <a:p>
                      <a:pPr marL="0" marR="0" algn="ctr">
                        <a:lnSpc>
                          <a:spcPct val="115000"/>
                        </a:lnSpc>
                        <a:spcBef>
                          <a:spcPts val="0"/>
                        </a:spcBef>
                        <a:spcAft>
                          <a:spcPts val="0"/>
                        </a:spcAft>
                      </a:pPr>
                      <a:r>
                        <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RQ 1</a:t>
                      </a:r>
                    </a:p>
                  </a:txBody>
                  <a:tcPr marL="26722" marR="26722" marT="0" marB="0" anchor="ctr"/>
                </a:tc>
                <a:tc>
                  <a:txBody>
                    <a:bodyPr/>
                    <a:lstStyle/>
                    <a:p>
                      <a:pPr marL="0" marR="0" algn="just">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How does the </a:t>
                      </a:r>
                      <a:r>
                        <a:rPr lang="en-US" sz="1400" dirty="0">
                          <a:solidFill>
                            <a:srgbClr val="00B050"/>
                          </a:solidFill>
                          <a:effectLst/>
                          <a:latin typeface="Times New Roman" panose="02020603050405020304" pitchFamily="18" charset="0"/>
                          <a:cs typeface="Times New Roman" panose="02020603050405020304" pitchFamily="18" charset="0"/>
                        </a:rPr>
                        <a:t>enhancing</a:t>
                      </a:r>
                      <a:r>
                        <a:rPr lang="en-US" sz="1400" dirty="0">
                          <a:effectLst/>
                          <a:latin typeface="Times New Roman" panose="02020603050405020304" pitchFamily="18" charset="0"/>
                          <a:cs typeface="Times New Roman" panose="02020603050405020304" pitchFamily="18" charset="0"/>
                        </a:rPr>
                        <a:t> data pre-processing technique </a:t>
                      </a:r>
                      <a:r>
                        <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(EDPT) </a:t>
                      </a:r>
                      <a:r>
                        <a:rPr lang="en-US" sz="1400" dirty="0">
                          <a:effectLst/>
                          <a:latin typeface="Times New Roman" panose="02020603050405020304" pitchFamily="18" charset="0"/>
                          <a:cs typeface="Times New Roman" panose="02020603050405020304" pitchFamily="18" charset="0"/>
                        </a:rPr>
                        <a:t>that will affect </a:t>
                      </a:r>
                      <a:r>
                        <a:rPr lang="en-US" sz="1400" dirty="0">
                          <a:solidFill>
                            <a:srgbClr val="FF0000"/>
                          </a:solidFill>
                          <a:effectLst/>
                          <a:latin typeface="Times New Roman" panose="02020603050405020304" pitchFamily="18" charset="0"/>
                          <a:cs typeface="Times New Roman" panose="02020603050405020304" pitchFamily="18" charset="0"/>
                        </a:rPr>
                        <a:t>performance</a:t>
                      </a:r>
                      <a:r>
                        <a:rPr lang="en-US" sz="1400" dirty="0">
                          <a:effectLst/>
                          <a:latin typeface="Times New Roman" panose="02020603050405020304" pitchFamily="18" charset="0"/>
                          <a:cs typeface="Times New Roman" panose="02020603050405020304" pitchFamily="18" charset="0"/>
                        </a:rPr>
                        <a:t> of deep neural network model </a:t>
                      </a:r>
                      <a:r>
                        <a:rPr lang="en-US" sz="1400" b="0" dirty="0">
                          <a:latin typeface="Times New Roman" panose="02020603050405020304" pitchFamily="18" charset="0"/>
                          <a:cs typeface="Times New Roman" panose="02020603050405020304" pitchFamily="18" charset="0"/>
                        </a:rPr>
                        <a:t>in the </a:t>
                      </a:r>
                      <a:r>
                        <a:rPr lang="en-US" sz="1400" b="0" dirty="0">
                          <a:solidFill>
                            <a:srgbClr val="0070C0"/>
                          </a:solidFill>
                          <a:latin typeface="Times New Roman" panose="02020603050405020304" pitchFamily="18" charset="0"/>
                          <a:cs typeface="Times New Roman" panose="02020603050405020304" pitchFamily="18" charset="0"/>
                        </a:rPr>
                        <a:t>Multi label task classification </a:t>
                      </a:r>
                      <a:r>
                        <a:rPr lang="en-US" sz="1400" b="0" dirty="0">
                          <a:solidFill>
                            <a:schemeClr val="tx1"/>
                          </a:solidFill>
                          <a:latin typeface="Times New Roman" panose="02020603050405020304" pitchFamily="18" charset="0"/>
                          <a:cs typeface="Times New Roman" panose="02020603050405020304" pitchFamily="18" charset="0"/>
                        </a:rPr>
                        <a:t>(</a:t>
                      </a:r>
                      <a:r>
                        <a:rPr lang="en-US" sz="1400" b="1" dirty="0">
                          <a:solidFill>
                            <a:schemeClr val="tx1"/>
                          </a:solidFill>
                          <a:latin typeface="Times New Roman" panose="02020603050405020304" pitchFamily="18" charset="0"/>
                          <a:cs typeface="Times New Roman" panose="02020603050405020304" pitchFamily="18" charset="0"/>
                        </a:rPr>
                        <a:t>MLC</a:t>
                      </a:r>
                      <a:r>
                        <a:rPr lang="en-US" sz="1400" b="0" dirty="0">
                          <a:solidFill>
                            <a:schemeClr val="tx1"/>
                          </a:solidFill>
                          <a:latin typeface="Times New Roman" panose="02020603050405020304" pitchFamily="18" charset="0"/>
                          <a:cs typeface="Times New Roman" panose="02020603050405020304" pitchFamily="18" charset="0"/>
                        </a:rPr>
                        <a:t>)</a:t>
                      </a:r>
                      <a:r>
                        <a:rPr lang="en-US" sz="1400" dirty="0">
                          <a:effectLst/>
                          <a:latin typeface="Times New Roman" panose="02020603050405020304" pitchFamily="18" charset="0"/>
                          <a:cs typeface="Times New Roman" panose="02020603050405020304" pitchFamily="18" charset="0"/>
                        </a:rPr>
                        <a:t> for Risk Prediction Diabetes Complication </a:t>
                      </a:r>
                      <a:r>
                        <a:rPr lang="en-US" sz="1400" b="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t>
                      </a:r>
                      <a:r>
                        <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RPDC</a:t>
                      </a:r>
                      <a:r>
                        <a:rPr lang="en-US" sz="1400" b="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t>
                      </a:r>
                      <a:r>
                        <a:rPr lang="en-US" sz="1400" dirty="0">
                          <a:effectLst/>
                          <a:latin typeface="Times New Roman" panose="02020603050405020304" pitchFamily="18" charset="0"/>
                          <a:cs typeface="Times New Roman" panose="02020603050405020304" pitchFamily="18" charset="0"/>
                        </a:rPr>
                        <a:t>?</a:t>
                      </a:r>
                    </a:p>
                  </a:txBody>
                  <a:tcPr marL="26722" marR="26722" marT="0" marB="0" anchor="ctr"/>
                </a:tc>
                <a:tc>
                  <a:txBody>
                    <a:bodyPr/>
                    <a:lstStyle/>
                    <a:p>
                      <a:pPr marL="0" marR="0" algn="ctr">
                        <a:lnSpc>
                          <a:spcPct val="115000"/>
                        </a:lnSpc>
                        <a:spcBef>
                          <a:spcPts val="0"/>
                        </a:spcBef>
                        <a:spcAft>
                          <a:spcPts val="0"/>
                        </a:spcAft>
                      </a:pPr>
                      <a:r>
                        <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RO1</a:t>
                      </a:r>
                    </a:p>
                  </a:txBody>
                  <a:tcPr marL="26722" marR="26722" marT="0" marB="0" anchor="ctr"/>
                </a:tc>
                <a:tc>
                  <a: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r>
                        <a:rPr lang="en-US" sz="1400" dirty="0">
                          <a:effectLst/>
                          <a:latin typeface="Times New Roman" panose="02020603050405020304" pitchFamily="18" charset="0"/>
                          <a:cs typeface="Times New Roman" panose="02020603050405020304" pitchFamily="18" charset="0"/>
                        </a:rPr>
                        <a:t>To </a:t>
                      </a:r>
                      <a:r>
                        <a:rPr lang="en-US" sz="1400" dirty="0">
                          <a:solidFill>
                            <a:srgbClr val="FF0000"/>
                          </a:solidFill>
                          <a:effectLst/>
                          <a:latin typeface="Times New Roman" panose="02020603050405020304" pitchFamily="18" charset="0"/>
                          <a:cs typeface="Times New Roman" panose="02020603050405020304" pitchFamily="18" charset="0"/>
                        </a:rPr>
                        <a:t>enhanced pre-processing technique</a:t>
                      </a:r>
                      <a:r>
                        <a:rPr lang="en-US" sz="1400" dirty="0">
                          <a:effectLst/>
                          <a:latin typeface="Times New Roman" panose="02020603050405020304" pitchFamily="18" charset="0"/>
                          <a:cs typeface="Times New Roman" panose="02020603050405020304" pitchFamily="18" charset="0"/>
                        </a:rPr>
                        <a:t> </a:t>
                      </a:r>
                      <a:r>
                        <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(EDPT) </a:t>
                      </a:r>
                      <a:r>
                        <a:rPr lang="en-US" sz="1400" dirty="0">
                          <a:effectLst/>
                          <a:latin typeface="Times New Roman" panose="02020603050405020304" pitchFamily="18" charset="0"/>
                          <a:cs typeface="Times New Roman" panose="02020603050405020304" pitchFamily="18" charset="0"/>
                        </a:rPr>
                        <a:t>that will affect </a:t>
                      </a:r>
                      <a:r>
                        <a:rPr lang="en-US" sz="1400" dirty="0">
                          <a:solidFill>
                            <a:srgbClr val="0070C0"/>
                          </a:solidFill>
                          <a:effectLst/>
                          <a:latin typeface="Times New Roman" panose="02020603050405020304" pitchFamily="18" charset="0"/>
                          <a:cs typeface="Times New Roman" panose="02020603050405020304" pitchFamily="18" charset="0"/>
                        </a:rPr>
                        <a:t>performance</a:t>
                      </a:r>
                      <a:r>
                        <a:rPr lang="en-US" sz="1400" dirty="0">
                          <a:effectLst/>
                          <a:latin typeface="Times New Roman" panose="02020603050405020304" pitchFamily="18" charset="0"/>
                          <a:cs typeface="Times New Roman" panose="02020603050405020304" pitchFamily="18" charset="0"/>
                        </a:rPr>
                        <a:t> of deep neural network model </a:t>
                      </a:r>
                      <a:r>
                        <a:rPr lang="en-US" sz="1400" b="0" dirty="0">
                          <a:latin typeface="Times New Roman" panose="02020603050405020304" pitchFamily="18" charset="0"/>
                          <a:cs typeface="Times New Roman" panose="02020603050405020304" pitchFamily="18" charset="0"/>
                        </a:rPr>
                        <a:t>in the </a:t>
                      </a:r>
                      <a:r>
                        <a:rPr lang="en-US" sz="1400" b="0" dirty="0">
                          <a:solidFill>
                            <a:srgbClr val="0070C0"/>
                          </a:solidFill>
                          <a:latin typeface="Times New Roman" panose="02020603050405020304" pitchFamily="18" charset="0"/>
                          <a:cs typeface="Times New Roman" panose="02020603050405020304" pitchFamily="18" charset="0"/>
                        </a:rPr>
                        <a:t>Multi label task classification </a:t>
                      </a:r>
                      <a:r>
                        <a:rPr lang="en-US" sz="1400" b="0" dirty="0">
                          <a:solidFill>
                            <a:schemeClr val="tx1"/>
                          </a:solidFill>
                          <a:latin typeface="Times New Roman" panose="02020603050405020304" pitchFamily="18" charset="0"/>
                          <a:cs typeface="Times New Roman" panose="02020603050405020304" pitchFamily="18" charset="0"/>
                        </a:rPr>
                        <a:t>(</a:t>
                      </a:r>
                      <a:r>
                        <a:rPr lang="en-US" sz="1400" b="1" dirty="0">
                          <a:solidFill>
                            <a:schemeClr val="tx1"/>
                          </a:solidFill>
                          <a:latin typeface="Times New Roman" panose="02020603050405020304" pitchFamily="18" charset="0"/>
                          <a:cs typeface="Times New Roman" panose="02020603050405020304" pitchFamily="18" charset="0"/>
                        </a:rPr>
                        <a:t>MLC</a:t>
                      </a:r>
                      <a:r>
                        <a:rPr lang="en-US" sz="1400" b="0" dirty="0">
                          <a:solidFill>
                            <a:schemeClr val="tx1"/>
                          </a:solidFill>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rPr>
                        <a:t>for Risk Prediction Diabetes Complication </a:t>
                      </a:r>
                      <a:r>
                        <a:rPr lang="en-US" sz="1400" b="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t>
                      </a:r>
                      <a:r>
                        <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RPDC</a:t>
                      </a:r>
                      <a:r>
                        <a:rPr lang="en-US" sz="1400" b="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US" sz="1400" dirty="0">
                        <a:effectLst/>
                        <a:latin typeface="Times New Roman" panose="02020603050405020304" pitchFamily="18" charset="0"/>
                        <a:cs typeface="Times New Roman" panose="02020603050405020304" pitchFamily="18" charset="0"/>
                      </a:endParaRPr>
                    </a:p>
                  </a:txBody>
                  <a:tcPr marL="26722" marR="26722" marT="0" marB="0" anchor="ctr"/>
                </a:tc>
                <a:extLst>
                  <a:ext uri="{0D108BD9-81ED-4DB2-BD59-A6C34878D82A}">
                    <a16:rowId xmlns:a16="http://schemas.microsoft.com/office/drawing/2014/main" val="3614027554"/>
                  </a:ext>
                </a:extLst>
              </a:tr>
              <a:tr h="17147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RP 2</a:t>
                      </a:r>
                    </a:p>
                    <a:p>
                      <a:pPr algn="ctr"/>
                      <a:endParaRPr lang="en-US" sz="1200" dirty="0">
                        <a:latin typeface="Times New Roman" panose="02020603050405020304" pitchFamily="18" charset="0"/>
                        <a:cs typeface="Times New Roman" panose="02020603050405020304" pitchFamily="18" charset="0"/>
                      </a:endParaRPr>
                    </a:p>
                  </a:txBody>
                  <a:tcPr marL="26722" marR="26722" marT="0" marB="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0" dirty="0">
                          <a:latin typeface="Times New Roman" panose="02020603050405020304" pitchFamily="18" charset="0"/>
                          <a:cs typeface="Times New Roman" panose="02020603050405020304" pitchFamily="18" charset="0"/>
                        </a:rPr>
                        <a:t>Difficulty in determining </a:t>
                      </a:r>
                      <a:r>
                        <a:rPr lang="en-US" sz="1400" b="0" dirty="0">
                          <a:solidFill>
                            <a:srgbClr val="FF0000"/>
                          </a:solidFill>
                          <a:latin typeface="Times New Roman" panose="02020603050405020304" pitchFamily="18" charset="0"/>
                          <a:cs typeface="Times New Roman" panose="02020603050405020304" pitchFamily="18" charset="0"/>
                        </a:rPr>
                        <a:t>topology architecture and parameters</a:t>
                      </a:r>
                      <a:r>
                        <a:rPr lang="en-US" sz="1400" b="0" dirty="0">
                          <a:latin typeface="Times New Roman" panose="02020603050405020304" pitchFamily="18" charset="0"/>
                          <a:cs typeface="Times New Roman" panose="02020603050405020304" pitchFamily="18" charset="0"/>
                        </a:rPr>
                        <a:t> of deep neural network model in the </a:t>
                      </a:r>
                      <a:r>
                        <a:rPr lang="en-US" sz="1400" b="0" dirty="0">
                          <a:solidFill>
                            <a:srgbClr val="0070C0"/>
                          </a:solidFill>
                          <a:latin typeface="Times New Roman" panose="02020603050405020304" pitchFamily="18" charset="0"/>
                          <a:cs typeface="Times New Roman" panose="02020603050405020304" pitchFamily="18" charset="0"/>
                        </a:rPr>
                        <a:t>Multi label task classification (MLC)</a:t>
                      </a:r>
                      <a:r>
                        <a:rPr lang="en-US" sz="1400" b="0" dirty="0">
                          <a:latin typeface="Times New Roman" panose="02020603050405020304" pitchFamily="18" charset="0"/>
                          <a:cs typeface="Times New Roman" panose="02020603050405020304" pitchFamily="18" charset="0"/>
                        </a:rPr>
                        <a:t> will affect </a:t>
                      </a:r>
                      <a:r>
                        <a:rPr lang="en-US" sz="1400" b="0" dirty="0">
                          <a:solidFill>
                            <a:srgbClr val="7030A0"/>
                          </a:solidFill>
                          <a:latin typeface="Times New Roman" panose="02020603050405020304" pitchFamily="18" charset="0"/>
                          <a:cs typeface="Times New Roman" panose="02020603050405020304" pitchFamily="18" charset="0"/>
                        </a:rPr>
                        <a:t>performance</a:t>
                      </a:r>
                      <a:r>
                        <a:rPr lang="en-US" sz="1400" b="0" dirty="0">
                          <a:latin typeface="Times New Roman" panose="02020603050405020304" pitchFamily="18" charset="0"/>
                          <a:cs typeface="Times New Roman" panose="02020603050405020304" pitchFamily="18" charset="0"/>
                        </a:rPr>
                        <a:t> for Risk Prediction Diabetes Complication (</a:t>
                      </a:r>
                      <a:r>
                        <a:rPr lang="en-US" sz="1400" b="1" dirty="0">
                          <a:latin typeface="Times New Roman" panose="02020603050405020304" pitchFamily="18" charset="0"/>
                          <a:cs typeface="Times New Roman" panose="02020603050405020304" pitchFamily="18" charset="0"/>
                        </a:rPr>
                        <a:t>RPDC</a:t>
                      </a:r>
                      <a:r>
                        <a:rPr lang="en-US" sz="1400" b="0" dirty="0">
                          <a:latin typeface="Times New Roman" panose="02020603050405020304" pitchFamily="18" charset="0"/>
                          <a:cs typeface="Times New Roman" panose="02020603050405020304" pitchFamily="18" charset="0"/>
                        </a:rPr>
                        <a:t>).</a:t>
                      </a:r>
                    </a:p>
                  </a:txBody>
                  <a:tcPr marL="26722" marR="26722" marT="0" marB="0" anchor="ctr"/>
                </a:tc>
                <a:tc>
                  <a: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r>
                        <a:rPr lang="en-US" sz="1400" b="0" dirty="0">
                          <a:solidFill>
                            <a:schemeClr val="tx1"/>
                          </a:solidFill>
                          <a:effectLst/>
                          <a:latin typeface="Times New Roman" panose="02020603050405020304" pitchFamily="18" charset="0"/>
                          <a:cs typeface="Times New Roman" panose="02020603050405020304" pitchFamily="18" charset="0"/>
                        </a:rPr>
                        <a:t>If the </a:t>
                      </a:r>
                      <a:r>
                        <a:rPr lang="en-US" sz="1400" b="0" dirty="0">
                          <a:solidFill>
                            <a:srgbClr val="FF0000"/>
                          </a:solidFill>
                          <a:effectLst/>
                          <a:latin typeface="Times New Roman" panose="02020603050405020304" pitchFamily="18" charset="0"/>
                          <a:cs typeface="Times New Roman" panose="02020603050405020304" pitchFamily="18" charset="0"/>
                        </a:rPr>
                        <a:t>topology architecture and selecting parameters</a:t>
                      </a:r>
                      <a:r>
                        <a:rPr lang="en-US" sz="1400" b="0" dirty="0">
                          <a:solidFill>
                            <a:schemeClr val="tx1"/>
                          </a:solidFill>
                          <a:effectLst/>
                          <a:latin typeface="Times New Roman" panose="02020603050405020304" pitchFamily="18" charset="0"/>
                          <a:cs typeface="Times New Roman" panose="02020603050405020304" pitchFamily="18" charset="0"/>
                        </a:rPr>
                        <a:t> is optimized </a:t>
                      </a:r>
                      <a:r>
                        <a:rPr lang="en-US" sz="1400" b="0" dirty="0">
                          <a:latin typeface="Times New Roman" panose="02020603050405020304" pitchFamily="18" charset="0"/>
                          <a:cs typeface="Times New Roman" panose="02020603050405020304" pitchFamily="18" charset="0"/>
                        </a:rPr>
                        <a:t>in the </a:t>
                      </a:r>
                      <a:r>
                        <a:rPr lang="en-US" sz="1400" b="0" dirty="0">
                          <a:solidFill>
                            <a:srgbClr val="0070C0"/>
                          </a:solidFill>
                          <a:latin typeface="Times New Roman" panose="02020603050405020304" pitchFamily="18" charset="0"/>
                          <a:cs typeface="Times New Roman" panose="02020603050405020304" pitchFamily="18" charset="0"/>
                        </a:rPr>
                        <a:t>Multi label task classification (MLC)</a:t>
                      </a:r>
                      <a:r>
                        <a:rPr lang="en-US" sz="1400" b="0" dirty="0">
                          <a:solidFill>
                            <a:schemeClr val="tx1"/>
                          </a:solidFill>
                          <a:effectLst/>
                          <a:latin typeface="Times New Roman" panose="02020603050405020304" pitchFamily="18" charset="0"/>
                          <a:cs typeface="Times New Roman" panose="02020603050405020304" pitchFamily="18" charset="0"/>
                        </a:rPr>
                        <a:t>, the performance of DNN model will be higher for Risk Prediction Diabetes Complication (</a:t>
                      </a:r>
                      <a:r>
                        <a:rPr lang="en-US" sz="1400" b="1" dirty="0">
                          <a:solidFill>
                            <a:schemeClr val="tx1"/>
                          </a:solidFill>
                          <a:effectLst/>
                          <a:latin typeface="Times New Roman" panose="02020603050405020304" pitchFamily="18" charset="0"/>
                          <a:cs typeface="Times New Roman" panose="02020603050405020304" pitchFamily="18" charset="0"/>
                        </a:rPr>
                        <a:t>RPDC</a:t>
                      </a:r>
                      <a:r>
                        <a:rPr lang="en-US" sz="1400" b="0" dirty="0">
                          <a:solidFill>
                            <a:schemeClr val="tx1"/>
                          </a:solidFill>
                          <a:effectLst/>
                          <a:latin typeface="Times New Roman" panose="02020603050405020304" pitchFamily="18" charset="0"/>
                          <a:cs typeface="Times New Roman" panose="02020603050405020304" pitchFamily="18" charset="0"/>
                        </a:rPr>
                        <a:t>). </a:t>
                      </a:r>
                    </a:p>
                  </a:txBody>
                  <a:tcPr marL="26722" marR="26722"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400" b="1" dirty="0">
                          <a:solidFill>
                            <a:schemeClr val="tx1"/>
                          </a:solidFill>
                          <a:effectLst/>
                          <a:latin typeface="Times New Roman" panose="02020603050405020304" pitchFamily="18" charset="0"/>
                          <a:cs typeface="Times New Roman" panose="02020603050405020304" pitchFamily="18" charset="0"/>
                        </a:rPr>
                        <a:t>RQ2</a:t>
                      </a:r>
                    </a:p>
                  </a:txBody>
                  <a:tcPr marL="26722" marR="26722" marT="0" marB="0" anchor="ctr"/>
                </a:tc>
                <a:tc>
                  <a: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How does the </a:t>
                      </a:r>
                      <a:r>
                        <a:rPr lang="en-US" sz="1400" dirty="0">
                          <a:solidFill>
                            <a:srgbClr val="00B050"/>
                          </a:solidFill>
                          <a:effectLst/>
                          <a:latin typeface="Times New Roman" panose="02020603050405020304" pitchFamily="18" charset="0"/>
                          <a:ea typeface="SimSun" panose="02010600030101010101" pitchFamily="2" charset="-122"/>
                          <a:cs typeface="Times New Roman" panose="02020603050405020304" pitchFamily="18" charset="0"/>
                        </a:rPr>
                        <a:t>design architecture and parameters</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of Deep Neural Network (</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DNN</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in </a:t>
                      </a:r>
                      <a:r>
                        <a:rPr lang="en-US" sz="1400" dirty="0">
                          <a:solidFill>
                            <a:srgbClr val="0070C0"/>
                          </a:solidFill>
                          <a:effectLst/>
                          <a:latin typeface="Times New Roman" panose="02020603050405020304" pitchFamily="18" charset="0"/>
                          <a:ea typeface="SimSun" panose="02010600030101010101" pitchFamily="2" charset="-122"/>
                          <a:cs typeface="Times New Roman" panose="02020603050405020304" pitchFamily="18" charset="0"/>
                        </a:rPr>
                        <a:t>the Multi-label task classification </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MLC</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will enhanced the </a:t>
                      </a:r>
                      <a:r>
                        <a:rPr lang="en-US" sz="1400" dirty="0">
                          <a:solidFill>
                            <a:srgbClr val="FF0000"/>
                          </a:solidFill>
                          <a:effectLst/>
                          <a:latin typeface="Times New Roman" panose="02020603050405020304" pitchFamily="18" charset="0"/>
                          <a:cs typeface="Times New Roman" panose="02020603050405020304" pitchFamily="18" charset="0"/>
                        </a:rPr>
                        <a:t>performance</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of the DNN model for Risk Prediction Diabetes Complication (</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RPDC</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a:t>
                      </a:r>
                    </a:p>
                  </a:txBody>
                  <a:tcPr marL="26722" marR="26722" marT="0" marB="0" anchor="ctr"/>
                </a:tc>
                <a:tc>
                  <a:txBody>
                    <a:bodyPr/>
                    <a:lstStyle/>
                    <a:p>
                      <a:pPr marL="0" marR="0" algn="ctr">
                        <a:lnSpc>
                          <a:spcPct val="115000"/>
                        </a:lnSpc>
                        <a:spcBef>
                          <a:spcPts val="0"/>
                        </a:spcBef>
                        <a:spcAft>
                          <a:spcPts val="0"/>
                        </a:spcAft>
                      </a:pPr>
                      <a:r>
                        <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RO2</a:t>
                      </a:r>
                    </a:p>
                  </a:txBody>
                  <a:tcPr marL="26722" marR="26722" marT="0" marB="0" anchor="ctr"/>
                </a:tc>
                <a:tc>
                  <a: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r>
                        <a:rPr lang="en-US" sz="1400" dirty="0">
                          <a:effectLst/>
                          <a:latin typeface="Times New Roman" panose="02020603050405020304" pitchFamily="18" charset="0"/>
                          <a:cs typeface="Times New Roman" panose="02020603050405020304" pitchFamily="18" charset="0"/>
                        </a:rPr>
                        <a:t>To design an effective Deep Neural Network (</a:t>
                      </a:r>
                      <a:r>
                        <a:rPr lang="en-US" sz="1400" b="1" dirty="0">
                          <a:effectLst/>
                          <a:latin typeface="Times New Roman" panose="02020603050405020304" pitchFamily="18" charset="0"/>
                          <a:cs typeface="Times New Roman" panose="02020603050405020304" pitchFamily="18" charset="0"/>
                        </a:rPr>
                        <a:t>DNN</a:t>
                      </a:r>
                      <a:r>
                        <a:rPr lang="en-US" sz="1400" dirty="0">
                          <a:effectLst/>
                          <a:latin typeface="Times New Roman" panose="02020603050405020304" pitchFamily="18" charset="0"/>
                          <a:cs typeface="Times New Roman" panose="02020603050405020304" pitchFamily="18" charset="0"/>
                        </a:rPr>
                        <a:t>) </a:t>
                      </a:r>
                      <a:r>
                        <a:rPr lang="en-US" sz="1400" b="0" dirty="0">
                          <a:latin typeface="Times New Roman" panose="02020603050405020304" pitchFamily="18" charset="0"/>
                          <a:cs typeface="Times New Roman" panose="02020603050405020304" pitchFamily="18" charset="0"/>
                        </a:rPr>
                        <a:t>in the </a:t>
                      </a:r>
                      <a:r>
                        <a:rPr lang="en-US" sz="1400" b="0" dirty="0">
                          <a:solidFill>
                            <a:srgbClr val="0070C0"/>
                          </a:solidFill>
                          <a:latin typeface="Times New Roman" panose="02020603050405020304" pitchFamily="18" charset="0"/>
                          <a:cs typeface="Times New Roman" panose="02020603050405020304" pitchFamily="18" charset="0"/>
                        </a:rPr>
                        <a:t>Multi label task classification </a:t>
                      </a:r>
                      <a:r>
                        <a:rPr lang="en-US" sz="1400" b="0" dirty="0">
                          <a:solidFill>
                            <a:schemeClr val="tx1"/>
                          </a:solidFill>
                          <a:latin typeface="Times New Roman" panose="02020603050405020304" pitchFamily="18" charset="0"/>
                          <a:cs typeface="Times New Roman" panose="02020603050405020304" pitchFamily="18" charset="0"/>
                        </a:rPr>
                        <a:t>(</a:t>
                      </a:r>
                      <a:r>
                        <a:rPr lang="en-US" sz="1400" b="1" dirty="0">
                          <a:solidFill>
                            <a:schemeClr val="tx1"/>
                          </a:solidFill>
                          <a:latin typeface="Times New Roman" panose="02020603050405020304" pitchFamily="18" charset="0"/>
                          <a:cs typeface="Times New Roman" panose="02020603050405020304" pitchFamily="18" charset="0"/>
                        </a:rPr>
                        <a:t>MLC</a:t>
                      </a:r>
                      <a:r>
                        <a:rPr lang="en-US" sz="1400" b="0" dirty="0">
                          <a:solidFill>
                            <a:schemeClr val="tx1"/>
                          </a:solidFill>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rPr>
                        <a:t>based prediction model for enhancing the </a:t>
                      </a:r>
                      <a:r>
                        <a:rPr lang="en-US" sz="1400" dirty="0">
                          <a:solidFill>
                            <a:srgbClr val="FF0000"/>
                          </a:solidFill>
                          <a:effectLst/>
                          <a:latin typeface="Times New Roman" panose="02020603050405020304" pitchFamily="18" charset="0"/>
                          <a:cs typeface="Times New Roman" panose="02020603050405020304" pitchFamily="18" charset="0"/>
                        </a:rPr>
                        <a:t>performance</a:t>
                      </a:r>
                      <a:r>
                        <a:rPr lang="en-US" sz="1400" dirty="0">
                          <a:effectLst/>
                          <a:latin typeface="Times New Roman" panose="02020603050405020304" pitchFamily="18" charset="0"/>
                          <a:cs typeface="Times New Roman" panose="02020603050405020304" pitchFamily="18" charset="0"/>
                        </a:rPr>
                        <a:t> of the diabetic complication prediction model.</a:t>
                      </a:r>
                    </a:p>
                  </a:txBody>
                  <a:tcPr marL="26722" marR="26722" marT="0" marB="0" anchor="ctr"/>
                </a:tc>
                <a:extLst>
                  <a:ext uri="{0D108BD9-81ED-4DB2-BD59-A6C34878D82A}">
                    <a16:rowId xmlns:a16="http://schemas.microsoft.com/office/drawing/2014/main" val="4108033804"/>
                  </a:ext>
                </a:extLst>
              </a:tr>
              <a:tr h="1466928">
                <a:tc>
                  <a:txBody>
                    <a:bodyPr/>
                    <a:lstStyle/>
                    <a:p>
                      <a:pPr algn="ctr"/>
                      <a:r>
                        <a:rPr lang="en-US" sz="1200" dirty="0">
                          <a:latin typeface="Times New Roman" panose="02020603050405020304" pitchFamily="18" charset="0"/>
                          <a:cs typeface="Times New Roman" panose="02020603050405020304" pitchFamily="18" charset="0"/>
                        </a:rPr>
                        <a:t>RP 3</a:t>
                      </a:r>
                    </a:p>
                  </a:txBody>
                  <a:tcPr marL="26722" marR="26722" marT="0" marB="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0" dirty="0">
                          <a:latin typeface="Times New Roman" panose="02020603050405020304" pitchFamily="18" charset="0"/>
                          <a:cs typeface="Times New Roman" panose="02020603050405020304" pitchFamily="18" charset="0"/>
                        </a:rPr>
                        <a:t>Difficulty in dealing with </a:t>
                      </a:r>
                      <a:r>
                        <a:rPr lang="en-US" sz="1400" b="0" dirty="0">
                          <a:solidFill>
                            <a:srgbClr val="FF0000"/>
                          </a:solidFill>
                          <a:latin typeface="Times New Roman" panose="02020603050405020304" pitchFamily="18" charset="0"/>
                          <a:cs typeface="Times New Roman" panose="02020603050405020304" pitchFamily="18" charset="0"/>
                        </a:rPr>
                        <a:t>overfitting</a:t>
                      </a:r>
                      <a:r>
                        <a:rPr lang="en-US" sz="1400" b="0" dirty="0">
                          <a:latin typeface="Times New Roman" panose="02020603050405020304" pitchFamily="18" charset="0"/>
                          <a:cs typeface="Times New Roman" panose="02020603050405020304" pitchFamily="18" charset="0"/>
                        </a:rPr>
                        <a:t> problem during training of DNN model in the </a:t>
                      </a:r>
                      <a:r>
                        <a:rPr lang="en-US" sz="1400" b="0" dirty="0">
                          <a:solidFill>
                            <a:srgbClr val="0070C0"/>
                          </a:solidFill>
                          <a:latin typeface="Times New Roman" panose="02020603050405020304" pitchFamily="18" charset="0"/>
                          <a:cs typeface="Times New Roman" panose="02020603050405020304" pitchFamily="18" charset="0"/>
                        </a:rPr>
                        <a:t>Multi label task classification (</a:t>
                      </a:r>
                      <a:r>
                        <a:rPr lang="en-US" sz="1400" b="1" dirty="0">
                          <a:solidFill>
                            <a:srgbClr val="0070C0"/>
                          </a:solidFill>
                          <a:latin typeface="Times New Roman" panose="02020603050405020304" pitchFamily="18" charset="0"/>
                          <a:cs typeface="Times New Roman" panose="02020603050405020304" pitchFamily="18" charset="0"/>
                        </a:rPr>
                        <a:t>MLC</a:t>
                      </a:r>
                      <a:r>
                        <a:rPr lang="en-US" sz="1400" b="0" dirty="0">
                          <a:solidFill>
                            <a:srgbClr val="0070C0"/>
                          </a:solidFill>
                          <a:latin typeface="Times New Roman" panose="02020603050405020304" pitchFamily="18" charset="0"/>
                          <a:cs typeface="Times New Roman" panose="02020603050405020304" pitchFamily="18" charset="0"/>
                        </a:rPr>
                        <a:t>)</a:t>
                      </a:r>
                      <a:r>
                        <a:rPr lang="en-US" sz="1400" b="0" dirty="0">
                          <a:latin typeface="Times New Roman" panose="02020603050405020304" pitchFamily="18" charset="0"/>
                          <a:cs typeface="Times New Roman" panose="02020603050405020304" pitchFamily="18" charset="0"/>
                        </a:rPr>
                        <a:t> when the </a:t>
                      </a:r>
                      <a:r>
                        <a:rPr lang="en-US" sz="1400" b="0" dirty="0">
                          <a:solidFill>
                            <a:srgbClr val="00B050"/>
                          </a:solidFill>
                          <a:latin typeface="Times New Roman" panose="02020603050405020304" pitchFamily="18" charset="0"/>
                          <a:cs typeface="Times New Roman" panose="02020603050405020304" pitchFamily="18" charset="0"/>
                        </a:rPr>
                        <a:t>topology architecture model </a:t>
                      </a:r>
                      <a:r>
                        <a:rPr lang="en-US" sz="1400" b="0" dirty="0">
                          <a:latin typeface="Times New Roman" panose="02020603050405020304" pitchFamily="18" charset="0"/>
                          <a:cs typeface="Times New Roman" panose="02020603050405020304" pitchFamily="18" charset="0"/>
                        </a:rPr>
                        <a:t>adding </a:t>
                      </a:r>
                      <a:r>
                        <a:rPr lang="en-US" sz="1400" b="0" dirty="0">
                          <a:solidFill>
                            <a:srgbClr val="7030A0"/>
                          </a:solidFill>
                          <a:latin typeface="Times New Roman" panose="02020603050405020304" pitchFamily="18" charset="0"/>
                          <a:cs typeface="Times New Roman" panose="02020603050405020304" pitchFamily="18" charset="0"/>
                        </a:rPr>
                        <a:t>more layers </a:t>
                      </a:r>
                      <a:r>
                        <a:rPr lang="en-US" sz="1400" b="0" dirty="0">
                          <a:latin typeface="Times New Roman" panose="02020603050405020304" pitchFamily="18" charset="0"/>
                          <a:cs typeface="Times New Roman" panose="02020603050405020304" pitchFamily="18" charset="0"/>
                        </a:rPr>
                        <a:t>and it found that when the </a:t>
                      </a:r>
                      <a:r>
                        <a:rPr lang="en-US" sz="1400" b="0" dirty="0">
                          <a:solidFill>
                            <a:srgbClr val="7030A0"/>
                          </a:solidFill>
                          <a:latin typeface="Times New Roman" panose="02020603050405020304" pitchFamily="18" charset="0"/>
                          <a:cs typeface="Times New Roman" panose="02020603050405020304" pitchFamily="18" charset="0"/>
                        </a:rPr>
                        <a:t>hidden layer is more than two</a:t>
                      </a:r>
                      <a:r>
                        <a:rPr lang="en-US" sz="1400" b="0" dirty="0">
                          <a:latin typeface="Times New Roman" panose="02020603050405020304" pitchFamily="18" charset="0"/>
                          <a:cs typeface="Times New Roman" panose="02020603050405020304" pitchFamily="18" charset="0"/>
                        </a:rPr>
                        <a:t>.</a:t>
                      </a:r>
                    </a:p>
                  </a:txBody>
                  <a:tcPr marL="26722" marR="26722" marT="0" marB="0" anchor="ctr"/>
                </a:tc>
                <a:tc>
                  <a:txBody>
                    <a:bodyPr/>
                    <a:lstStyle/>
                    <a:p>
                      <a:pPr algn="just"/>
                      <a:r>
                        <a:rPr lang="en-US" sz="1400" dirty="0">
                          <a:effectLst/>
                          <a:latin typeface="Times New Roman" panose="02020603050405020304" pitchFamily="18" charset="0"/>
                          <a:cs typeface="Times New Roman" panose="02020603050405020304" pitchFamily="18" charset="0"/>
                        </a:rPr>
                        <a:t>If the </a:t>
                      </a:r>
                      <a:r>
                        <a:rPr lang="en-US" sz="1400" dirty="0">
                          <a:solidFill>
                            <a:srgbClr val="7030A0"/>
                          </a:solidFill>
                          <a:effectLst/>
                          <a:latin typeface="Times New Roman" panose="02020603050405020304" pitchFamily="18" charset="0"/>
                          <a:cs typeface="Times New Roman" panose="02020603050405020304" pitchFamily="18" charset="0"/>
                        </a:rPr>
                        <a:t>Dropout Technique (DT) </a:t>
                      </a:r>
                      <a:r>
                        <a:rPr lang="en-US" sz="1400" dirty="0">
                          <a:effectLst/>
                          <a:latin typeface="Times New Roman" panose="02020603050405020304" pitchFamily="18" charset="0"/>
                          <a:cs typeface="Times New Roman" panose="02020603050405020304" pitchFamily="18" charset="0"/>
                        </a:rPr>
                        <a:t>during training is </a:t>
                      </a:r>
                      <a:r>
                        <a:rPr lang="en-US" sz="1400" dirty="0">
                          <a:solidFill>
                            <a:srgbClr val="00B050"/>
                          </a:solidFill>
                          <a:effectLst/>
                          <a:latin typeface="Times New Roman" panose="02020603050405020304" pitchFamily="18" charset="0"/>
                          <a:cs typeface="Times New Roman" panose="02020603050405020304" pitchFamily="18" charset="0"/>
                        </a:rPr>
                        <a:t>improved</a:t>
                      </a:r>
                      <a:r>
                        <a:rPr lang="en-US" sz="1400" dirty="0">
                          <a:effectLst/>
                          <a:latin typeface="Times New Roman" panose="02020603050405020304" pitchFamily="18" charset="0"/>
                          <a:cs typeface="Times New Roman" panose="02020603050405020304" pitchFamily="18" charset="0"/>
                        </a:rPr>
                        <a:t>, it will </a:t>
                      </a:r>
                      <a:r>
                        <a:rPr lang="en-US" sz="1400" dirty="0">
                          <a:solidFill>
                            <a:srgbClr val="FF0000"/>
                          </a:solidFill>
                          <a:effectLst/>
                          <a:latin typeface="Times New Roman" panose="02020603050405020304" pitchFamily="18" charset="0"/>
                          <a:cs typeface="Times New Roman" panose="02020603050405020304" pitchFamily="18" charset="0"/>
                        </a:rPr>
                        <a:t>reduce</a:t>
                      </a:r>
                      <a:r>
                        <a:rPr lang="en-US" sz="1400" dirty="0">
                          <a:effectLst/>
                          <a:latin typeface="Times New Roman" panose="02020603050405020304" pitchFamily="18" charset="0"/>
                          <a:cs typeface="Times New Roman" panose="02020603050405020304" pitchFamily="18" charset="0"/>
                        </a:rPr>
                        <a:t> </a:t>
                      </a:r>
                      <a:r>
                        <a:rPr lang="en-US" sz="1400" dirty="0">
                          <a:solidFill>
                            <a:srgbClr val="FF0000"/>
                          </a:solidFill>
                          <a:effectLst/>
                          <a:latin typeface="Times New Roman" panose="02020603050405020304" pitchFamily="18" charset="0"/>
                          <a:cs typeface="Times New Roman" panose="02020603050405020304" pitchFamily="18" charset="0"/>
                        </a:rPr>
                        <a:t>overfitting problem and the performance of DNN model will be higher and more efficient. </a:t>
                      </a:r>
                      <a:endParaRPr lang="en-US" sz="1400" dirty="0">
                        <a:effectLst/>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400" b="1" dirty="0">
                          <a:solidFill>
                            <a:schemeClr val="tx1"/>
                          </a:solidFill>
                          <a:effectLst/>
                          <a:latin typeface="Times New Roman" panose="02020603050405020304" pitchFamily="18" charset="0"/>
                          <a:cs typeface="Times New Roman" panose="02020603050405020304" pitchFamily="18" charset="0"/>
                        </a:rPr>
                        <a:t>RQ 3</a:t>
                      </a:r>
                    </a:p>
                  </a:txBody>
                  <a:tcPr marL="26722" marR="26722" marT="0" marB="0" anchor="ctr"/>
                </a:tc>
                <a:tc>
                  <a: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How to reduce the overfitting problem using (DT) on </a:t>
                      </a:r>
                      <a:r>
                        <a:rPr lang="en-US" sz="1400" b="0" dirty="0">
                          <a:latin typeface="Times New Roman" panose="02020603050405020304" pitchFamily="18" charset="0"/>
                          <a:cs typeface="Times New Roman" panose="02020603050405020304" pitchFamily="18" charset="0"/>
                        </a:rPr>
                        <a:t>training of DNN model in the </a:t>
                      </a:r>
                      <a:r>
                        <a:rPr lang="en-US" sz="1400" b="0" dirty="0">
                          <a:solidFill>
                            <a:srgbClr val="0070C0"/>
                          </a:solidFill>
                          <a:latin typeface="Times New Roman" panose="02020603050405020304" pitchFamily="18" charset="0"/>
                          <a:cs typeface="Times New Roman" panose="02020603050405020304" pitchFamily="18" charset="0"/>
                        </a:rPr>
                        <a:t>Multi label task classification </a:t>
                      </a:r>
                      <a:r>
                        <a:rPr lang="en-US" sz="1400" b="0" dirty="0">
                          <a:solidFill>
                            <a:schemeClr val="tx1"/>
                          </a:solidFill>
                          <a:latin typeface="Times New Roman" panose="02020603050405020304" pitchFamily="18" charset="0"/>
                          <a:cs typeface="Times New Roman" panose="02020603050405020304" pitchFamily="18" charset="0"/>
                        </a:rPr>
                        <a:t>(</a:t>
                      </a:r>
                      <a:r>
                        <a:rPr lang="en-US" sz="1400" b="1" dirty="0">
                          <a:solidFill>
                            <a:schemeClr val="tx1"/>
                          </a:solidFill>
                          <a:latin typeface="Times New Roman" panose="02020603050405020304" pitchFamily="18" charset="0"/>
                          <a:cs typeface="Times New Roman" panose="02020603050405020304" pitchFamily="18" charset="0"/>
                        </a:rPr>
                        <a:t>MLC</a:t>
                      </a:r>
                      <a:r>
                        <a:rPr lang="en-US" sz="1400" b="0" dirty="0">
                          <a:solidFill>
                            <a:schemeClr val="tx1"/>
                          </a:solidFill>
                          <a:latin typeface="Times New Roman" panose="02020603050405020304" pitchFamily="18" charset="0"/>
                          <a:cs typeface="Times New Roman" panose="02020603050405020304" pitchFamily="18" charset="0"/>
                        </a:rPr>
                        <a:t>) </a:t>
                      </a:r>
                      <a:r>
                        <a:rPr lang="en-US" sz="1400" b="0" dirty="0">
                          <a:latin typeface="Times New Roman" panose="02020603050405020304" pitchFamily="18" charset="0"/>
                          <a:cs typeface="Times New Roman" panose="02020603050405020304" pitchFamily="18" charset="0"/>
                        </a:rPr>
                        <a:t>for Risk Prediction Diabetes Complication (</a:t>
                      </a:r>
                      <a:r>
                        <a:rPr lang="en-US" sz="1400" b="1" dirty="0">
                          <a:latin typeface="Times New Roman" panose="02020603050405020304" pitchFamily="18" charset="0"/>
                          <a:cs typeface="Times New Roman" panose="02020603050405020304" pitchFamily="18" charset="0"/>
                        </a:rPr>
                        <a:t>RPDC</a:t>
                      </a:r>
                      <a:r>
                        <a:rPr lang="en-US" sz="1400" b="0" dirty="0">
                          <a:latin typeface="Times New Roman" panose="02020603050405020304" pitchFamily="18" charset="0"/>
                          <a:cs typeface="Times New Roman" panose="02020603050405020304" pitchFamily="18" charset="0"/>
                        </a:rPr>
                        <a:t>)</a:t>
                      </a:r>
                      <a:r>
                        <a:rPr lang="en-US" sz="1400" b="0" dirty="0">
                          <a:solidFill>
                            <a:schemeClr val="tx1"/>
                          </a:solidFill>
                          <a:latin typeface="Times New Roman" panose="02020603050405020304" pitchFamily="18" charset="0"/>
                          <a:cs typeface="Times New Roman" panose="02020603050405020304" pitchFamily="18" charset="0"/>
                        </a:rPr>
                        <a:t>?</a:t>
                      </a:r>
                      <a:r>
                        <a:rPr lang="en-US" sz="14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p>
                  </a:txBody>
                  <a:tcPr marL="26722" marR="26722" marT="0" marB="0" anchor="ctr"/>
                </a:tc>
                <a:tc>
                  <a:txBody>
                    <a:bodyPr/>
                    <a:lstStyle/>
                    <a:p>
                      <a:pPr marL="0" marR="0" algn="ctr">
                        <a:lnSpc>
                          <a:spcPct val="115000"/>
                        </a:lnSpc>
                        <a:spcBef>
                          <a:spcPts val="0"/>
                        </a:spcBef>
                        <a:spcAft>
                          <a:spcPts val="0"/>
                        </a:spcAft>
                      </a:pPr>
                      <a:r>
                        <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RO3</a:t>
                      </a:r>
                    </a:p>
                  </a:txBody>
                  <a:tcPr marL="26722" marR="26722" marT="0" marB="0" anchor="ctr"/>
                </a:tc>
                <a:tc>
                  <a: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r>
                        <a:rPr lang="en-US" sz="1400" dirty="0">
                          <a:effectLst/>
                          <a:latin typeface="Times New Roman" panose="02020603050405020304" pitchFamily="18" charset="0"/>
                          <a:cs typeface="Times New Roman" panose="02020603050405020304" pitchFamily="18" charset="0"/>
                        </a:rPr>
                        <a:t>To </a:t>
                      </a:r>
                      <a:r>
                        <a:rPr lang="en-US" sz="1400" dirty="0">
                          <a:solidFill>
                            <a:srgbClr val="FF0000"/>
                          </a:solidFill>
                          <a:effectLst/>
                          <a:latin typeface="Times New Roman" panose="02020603050405020304" pitchFamily="18" charset="0"/>
                          <a:cs typeface="Times New Roman" panose="02020603050405020304" pitchFamily="18" charset="0"/>
                        </a:rPr>
                        <a:t>improve the </a:t>
                      </a:r>
                      <a:r>
                        <a:rPr lang="en-US" sz="1400" dirty="0">
                          <a:solidFill>
                            <a:srgbClr val="7030A0"/>
                          </a:solidFill>
                          <a:effectLst/>
                          <a:latin typeface="Times New Roman" panose="02020603050405020304" pitchFamily="18" charset="0"/>
                          <a:cs typeface="Times New Roman" panose="02020603050405020304" pitchFamily="18" charset="0"/>
                        </a:rPr>
                        <a:t>Dropout Technique (DT)</a:t>
                      </a:r>
                      <a:r>
                        <a:rPr lang="en-US" sz="1400" dirty="0">
                          <a:effectLst/>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on </a:t>
                      </a:r>
                      <a:r>
                        <a:rPr lang="en-US" sz="1400" b="0" dirty="0">
                          <a:latin typeface="Times New Roman" panose="02020603050405020304" pitchFamily="18" charset="0"/>
                          <a:cs typeface="Times New Roman" panose="02020603050405020304" pitchFamily="18" charset="0"/>
                        </a:rPr>
                        <a:t>training of DNN model in the </a:t>
                      </a:r>
                      <a:r>
                        <a:rPr lang="en-US" sz="1400" b="0" dirty="0">
                          <a:solidFill>
                            <a:srgbClr val="0070C0"/>
                          </a:solidFill>
                          <a:latin typeface="Times New Roman" panose="02020603050405020304" pitchFamily="18" charset="0"/>
                          <a:cs typeface="Times New Roman" panose="02020603050405020304" pitchFamily="18" charset="0"/>
                        </a:rPr>
                        <a:t>Multi label task classification </a:t>
                      </a:r>
                      <a:r>
                        <a:rPr lang="en-US" sz="1400" b="0" dirty="0">
                          <a:solidFill>
                            <a:schemeClr val="tx1"/>
                          </a:solidFill>
                          <a:latin typeface="Times New Roman" panose="02020603050405020304" pitchFamily="18" charset="0"/>
                          <a:cs typeface="Times New Roman" panose="02020603050405020304" pitchFamily="18" charset="0"/>
                        </a:rPr>
                        <a:t>(</a:t>
                      </a:r>
                      <a:r>
                        <a:rPr lang="en-US" sz="1400" b="1" dirty="0">
                          <a:solidFill>
                            <a:schemeClr val="tx1"/>
                          </a:solidFill>
                          <a:latin typeface="Times New Roman" panose="02020603050405020304" pitchFamily="18" charset="0"/>
                          <a:cs typeface="Times New Roman" panose="02020603050405020304" pitchFamily="18" charset="0"/>
                        </a:rPr>
                        <a:t>MLC</a:t>
                      </a:r>
                      <a:r>
                        <a:rPr lang="en-US" sz="1400" b="0" dirty="0">
                          <a:solidFill>
                            <a:schemeClr val="tx1"/>
                          </a:solidFill>
                          <a:latin typeface="Times New Roman" panose="02020603050405020304" pitchFamily="18" charset="0"/>
                          <a:cs typeface="Times New Roman" panose="02020603050405020304" pitchFamily="18" charset="0"/>
                        </a:rPr>
                        <a:t>) </a:t>
                      </a:r>
                      <a:r>
                        <a:rPr lang="en-US" sz="1400" dirty="0">
                          <a:effectLst/>
                          <a:latin typeface="Times New Roman" panose="02020603050405020304" pitchFamily="18" charset="0"/>
                          <a:cs typeface="Times New Roman" panose="02020603050405020304" pitchFamily="18" charset="0"/>
                        </a:rPr>
                        <a:t> to reduce </a:t>
                      </a:r>
                      <a:r>
                        <a:rPr lang="en-US" sz="1400" dirty="0">
                          <a:solidFill>
                            <a:srgbClr val="00B050"/>
                          </a:solidFill>
                          <a:effectLst/>
                          <a:latin typeface="Times New Roman" panose="02020603050405020304" pitchFamily="18" charset="0"/>
                          <a:cs typeface="Times New Roman" panose="02020603050405020304" pitchFamily="18" charset="0"/>
                        </a:rPr>
                        <a:t>overfitting problem.</a:t>
                      </a:r>
                    </a:p>
                  </a:txBody>
                  <a:tcPr marL="26722" marR="26722" marT="0" marB="0" anchor="ctr"/>
                </a:tc>
                <a:extLst>
                  <a:ext uri="{0D108BD9-81ED-4DB2-BD59-A6C34878D82A}">
                    <a16:rowId xmlns:a16="http://schemas.microsoft.com/office/drawing/2014/main" val="3106205263"/>
                  </a:ext>
                </a:extLst>
              </a:tr>
              <a:tr h="1312031">
                <a:tc>
                  <a:txBody>
                    <a:bodyPr/>
                    <a:lstStyle/>
                    <a:p>
                      <a:pPr algn="ctr"/>
                      <a:r>
                        <a:rPr lang="en-US" sz="1200" dirty="0">
                          <a:latin typeface="Times New Roman" panose="02020603050405020304" pitchFamily="18" charset="0"/>
                          <a:cs typeface="Times New Roman" panose="02020603050405020304" pitchFamily="18" charset="0"/>
                        </a:rPr>
                        <a:t>RP4</a:t>
                      </a:r>
                    </a:p>
                  </a:txBody>
                  <a:tcPr marL="26722" marR="26722" marT="0" marB="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0" dirty="0">
                          <a:latin typeface="Times New Roman" panose="02020603050405020304" pitchFamily="18" charset="0"/>
                          <a:cs typeface="Times New Roman" panose="02020603050405020304" pitchFamily="18" charset="0"/>
                        </a:rPr>
                        <a:t>RP 1 + RP 2 + RP 3</a:t>
                      </a:r>
                    </a:p>
                  </a:txBody>
                  <a:tcPr marL="26722" marR="26722" marT="0" marB="0" anchor="ctr"/>
                </a:tc>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If the integrating </a:t>
                      </a:r>
                      <a:r>
                        <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EDPT</a:t>
                      </a:r>
                      <a:r>
                        <a:rPr lang="en-US" sz="1400" b="0" i="0" dirty="0">
                          <a:solidFill>
                            <a:srgbClr val="000000"/>
                          </a:solidFill>
                          <a:effectLst/>
                          <a:latin typeface="Times New Roman" panose="02020603050405020304" pitchFamily="18" charset="0"/>
                          <a:cs typeface="Times New Roman" panose="02020603050405020304" pitchFamily="18" charset="0"/>
                        </a:rPr>
                        <a:t> and </a:t>
                      </a:r>
                      <a:r>
                        <a:rPr lang="en-US" sz="1400" b="1" i="0" dirty="0">
                          <a:solidFill>
                            <a:srgbClr val="000000"/>
                          </a:solidFill>
                          <a:effectLst/>
                          <a:latin typeface="Times New Roman" panose="02020603050405020304" pitchFamily="18" charset="0"/>
                          <a:cs typeface="Times New Roman" panose="02020603050405020304" pitchFamily="18" charset="0"/>
                        </a:rPr>
                        <a:t>EDNN</a:t>
                      </a:r>
                      <a:r>
                        <a:rPr lang="en-US" sz="1400" b="0" i="0" dirty="0">
                          <a:solidFill>
                            <a:srgbClr val="000000"/>
                          </a:solidFill>
                          <a:effectLst/>
                          <a:latin typeface="Times New Roman" panose="02020603050405020304" pitchFamily="18" charset="0"/>
                          <a:cs typeface="Times New Roman" panose="02020603050405020304" pitchFamily="18" charset="0"/>
                        </a:rPr>
                        <a:t> will </a:t>
                      </a:r>
                      <a:r>
                        <a:rPr lang="en-US" sz="1400" b="0" i="0" dirty="0">
                          <a:solidFill>
                            <a:srgbClr val="00B0F0"/>
                          </a:solidFill>
                          <a:effectLst/>
                          <a:latin typeface="Times New Roman" panose="02020603050405020304" pitchFamily="18" charset="0"/>
                          <a:cs typeface="Times New Roman" panose="02020603050405020304" pitchFamily="18" charset="0"/>
                        </a:rPr>
                        <a:t>reduce learning time</a:t>
                      </a:r>
                      <a:r>
                        <a:rPr lang="en-US" sz="1400" b="0" i="0" dirty="0">
                          <a:solidFill>
                            <a:srgbClr val="000000"/>
                          </a:solidFill>
                          <a:effectLst/>
                          <a:latin typeface="Times New Roman" panose="02020603050405020304" pitchFamily="18" charset="0"/>
                          <a:cs typeface="Times New Roman" panose="02020603050405020304" pitchFamily="18" charset="0"/>
                        </a:rPr>
                        <a:t> of the training. </a:t>
                      </a:r>
                    </a:p>
                  </a:txBody>
                  <a:tcPr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400" b="1">
                          <a:solidFill>
                            <a:schemeClr val="tx1"/>
                          </a:solidFill>
                          <a:effectLst/>
                          <a:latin typeface="Times New Roman" panose="02020603050405020304" pitchFamily="18" charset="0"/>
                          <a:cs typeface="Times New Roman" panose="02020603050405020304" pitchFamily="18" charset="0"/>
                        </a:rPr>
                        <a:t>RO 4</a:t>
                      </a:r>
                      <a:endParaRPr lang="en-US" sz="1400" b="1" dirty="0">
                        <a:solidFill>
                          <a:schemeClr val="tx1"/>
                        </a:solidFill>
                        <a:effectLst/>
                        <a:latin typeface="Times New Roman" panose="02020603050405020304" pitchFamily="18" charset="0"/>
                        <a:cs typeface="Times New Roman" panose="02020603050405020304" pitchFamily="18" charset="0"/>
                      </a:endParaRPr>
                    </a:p>
                  </a:txBody>
                  <a:tcPr marL="26722" marR="26722" marT="0" marB="0" anchor="ctr"/>
                </a:tc>
                <a:tc>
                  <a: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How does </a:t>
                      </a:r>
                      <a:r>
                        <a:rPr lang="en-US" sz="1400" dirty="0">
                          <a:solidFill>
                            <a:srgbClr val="FF0000"/>
                          </a:solidFill>
                          <a:effectLst/>
                          <a:latin typeface="Times New Roman" panose="02020603050405020304" pitchFamily="18" charset="0"/>
                          <a:cs typeface="Times New Roman" panose="02020603050405020304" pitchFamily="18" charset="0"/>
                        </a:rPr>
                        <a:t>evaluating performance </a:t>
                      </a:r>
                      <a:r>
                        <a:rPr lang="en-US" sz="1400" dirty="0">
                          <a:effectLst/>
                          <a:latin typeface="Times New Roman" panose="02020603050405020304" pitchFamily="18" charset="0"/>
                          <a:cs typeface="Times New Roman" panose="02020603050405020304" pitchFamily="18" charset="0"/>
                        </a:rPr>
                        <a:t>of </a:t>
                      </a:r>
                      <a:r>
                        <a:rPr lang="en-US" sz="1400" b="0" i="0" dirty="0">
                          <a:solidFill>
                            <a:srgbClr val="000000"/>
                          </a:solidFill>
                          <a:effectLst/>
                          <a:latin typeface="Times New Roman" panose="02020603050405020304" pitchFamily="18" charset="0"/>
                          <a:cs typeface="Times New Roman" panose="02020603050405020304" pitchFamily="18" charset="0"/>
                        </a:rPr>
                        <a:t>integrating </a:t>
                      </a:r>
                      <a:r>
                        <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EDPT</a:t>
                      </a:r>
                      <a:r>
                        <a:rPr lang="en-US" sz="1400" b="0" i="0" dirty="0">
                          <a:solidFill>
                            <a:srgbClr val="000000"/>
                          </a:solidFill>
                          <a:effectLst/>
                          <a:latin typeface="Times New Roman" panose="02020603050405020304" pitchFamily="18" charset="0"/>
                          <a:cs typeface="Times New Roman" panose="02020603050405020304" pitchFamily="18" charset="0"/>
                        </a:rPr>
                        <a:t> and </a:t>
                      </a:r>
                      <a:r>
                        <a:rPr lang="en-US" sz="1400" b="1" i="0" dirty="0">
                          <a:solidFill>
                            <a:srgbClr val="000000"/>
                          </a:solidFill>
                          <a:effectLst/>
                          <a:latin typeface="Times New Roman" panose="02020603050405020304" pitchFamily="18" charset="0"/>
                          <a:cs typeface="Times New Roman" panose="02020603050405020304" pitchFamily="18" charset="0"/>
                        </a:rPr>
                        <a:t>EDNN</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in the </a:t>
                      </a:r>
                      <a:r>
                        <a:rPr lang="en-US" sz="1400" dirty="0">
                          <a:solidFill>
                            <a:srgbClr val="0070C0"/>
                          </a:solidFill>
                          <a:effectLst/>
                          <a:latin typeface="Times New Roman" panose="02020603050405020304" pitchFamily="18" charset="0"/>
                          <a:ea typeface="SimSun" panose="02010600030101010101" pitchFamily="2" charset="-122"/>
                          <a:cs typeface="Times New Roman" panose="02020603050405020304" pitchFamily="18" charset="0"/>
                        </a:rPr>
                        <a:t>Multi-label task classification (</a:t>
                      </a:r>
                      <a:r>
                        <a:rPr lang="en-US" sz="1400" b="1" dirty="0">
                          <a:solidFill>
                            <a:srgbClr val="0070C0"/>
                          </a:solidFill>
                          <a:effectLst/>
                          <a:latin typeface="Times New Roman" panose="02020603050405020304" pitchFamily="18" charset="0"/>
                          <a:ea typeface="SimSun" panose="02010600030101010101" pitchFamily="2" charset="-122"/>
                          <a:cs typeface="Times New Roman" panose="02020603050405020304" pitchFamily="18" charset="0"/>
                        </a:rPr>
                        <a:t>MLC</a:t>
                      </a:r>
                      <a:r>
                        <a:rPr lang="en-US" sz="1400" dirty="0">
                          <a:solidFill>
                            <a:srgbClr val="0070C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for Risk Prediction Diabetes Complication (</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RPDC</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a:t>
                      </a:r>
                    </a:p>
                  </a:txBody>
                  <a:tcPr marL="26722" marR="26722" marT="0" marB="0" anchor="ct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RO 4</a:t>
                      </a:r>
                    </a:p>
                  </a:txBody>
                  <a:tcPr marL="26722" marR="26722" marT="0" marB="0" anchor="ctr"/>
                </a:tc>
                <a:tc>
                  <a: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r>
                        <a:rPr lang="en-US" sz="1400" dirty="0">
                          <a:effectLst/>
                          <a:latin typeface="Times New Roman" panose="02020603050405020304" pitchFamily="18" charset="0"/>
                          <a:cs typeface="Times New Roman" panose="02020603050405020304" pitchFamily="18" charset="0"/>
                        </a:rPr>
                        <a:t>To </a:t>
                      </a:r>
                      <a:r>
                        <a:rPr lang="en-US" sz="1400" dirty="0">
                          <a:solidFill>
                            <a:srgbClr val="FF0000"/>
                          </a:solidFill>
                          <a:effectLst/>
                          <a:latin typeface="Times New Roman" panose="02020603050405020304" pitchFamily="18" charset="0"/>
                          <a:cs typeface="Times New Roman" panose="02020603050405020304" pitchFamily="18" charset="0"/>
                        </a:rPr>
                        <a:t>evaluate performance</a:t>
                      </a:r>
                      <a:r>
                        <a:rPr lang="en-US" sz="1400" dirty="0">
                          <a:effectLst/>
                          <a:latin typeface="Times New Roman" panose="02020603050405020304" pitchFamily="18" charset="0"/>
                          <a:cs typeface="Times New Roman" panose="02020603050405020304" pitchFamily="18" charset="0"/>
                        </a:rPr>
                        <a:t> of </a:t>
                      </a:r>
                      <a:r>
                        <a:rPr lang="en-US" sz="1400" b="0" i="0" dirty="0">
                          <a:solidFill>
                            <a:srgbClr val="000000"/>
                          </a:solidFill>
                          <a:effectLst/>
                          <a:latin typeface="Times New Roman" panose="02020603050405020304" pitchFamily="18" charset="0"/>
                          <a:cs typeface="Times New Roman" panose="02020603050405020304" pitchFamily="18" charset="0"/>
                        </a:rPr>
                        <a:t>integrating </a:t>
                      </a:r>
                      <a:r>
                        <a:rPr lang="en-US" sz="14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EDPT</a:t>
                      </a:r>
                      <a:r>
                        <a:rPr lang="en-US" sz="1400" b="0" i="0" dirty="0">
                          <a:solidFill>
                            <a:srgbClr val="000000"/>
                          </a:solidFill>
                          <a:effectLst/>
                          <a:latin typeface="Times New Roman" panose="02020603050405020304" pitchFamily="18" charset="0"/>
                          <a:cs typeface="Times New Roman" panose="02020603050405020304" pitchFamily="18" charset="0"/>
                        </a:rPr>
                        <a:t> and </a:t>
                      </a:r>
                      <a:r>
                        <a:rPr lang="en-US" sz="1400" b="1" i="0" dirty="0">
                          <a:solidFill>
                            <a:srgbClr val="000000"/>
                          </a:solidFill>
                          <a:effectLst/>
                          <a:latin typeface="Times New Roman" panose="02020603050405020304" pitchFamily="18" charset="0"/>
                          <a:cs typeface="Times New Roman" panose="02020603050405020304" pitchFamily="18" charset="0"/>
                        </a:rPr>
                        <a:t>EDNN</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in the </a:t>
                      </a:r>
                      <a:r>
                        <a:rPr lang="en-US" sz="1400" dirty="0">
                          <a:solidFill>
                            <a:srgbClr val="0070C0"/>
                          </a:solidFill>
                          <a:effectLst/>
                          <a:latin typeface="Times New Roman" panose="02020603050405020304" pitchFamily="18" charset="0"/>
                          <a:ea typeface="SimSun" panose="02010600030101010101" pitchFamily="2" charset="-122"/>
                          <a:cs typeface="Times New Roman" panose="02020603050405020304" pitchFamily="18" charset="0"/>
                        </a:rPr>
                        <a:t>Multi-label task classification </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MLC</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for Risk Prediction Diabetes Complication (</a:t>
                      </a:r>
                      <a:r>
                        <a:rPr lang="en-US" sz="1400" b="1" dirty="0">
                          <a:effectLst/>
                          <a:latin typeface="Times New Roman" panose="02020603050405020304" pitchFamily="18" charset="0"/>
                          <a:ea typeface="SimSun" panose="02010600030101010101" pitchFamily="2" charset="-122"/>
                          <a:cs typeface="Times New Roman" panose="02020603050405020304" pitchFamily="18" charset="0"/>
                        </a:rPr>
                        <a:t>RPDC</a:t>
                      </a: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1400" dirty="0">
                        <a:effectLst/>
                        <a:latin typeface="Times New Roman" panose="02020603050405020304" pitchFamily="18" charset="0"/>
                        <a:cs typeface="Times New Roman" panose="02020603050405020304" pitchFamily="18" charset="0"/>
                      </a:endParaRPr>
                    </a:p>
                  </a:txBody>
                  <a:tcPr marL="26722" marR="26722" marT="0" marB="0" anchor="ctr"/>
                </a:tc>
                <a:extLst>
                  <a:ext uri="{0D108BD9-81ED-4DB2-BD59-A6C34878D82A}">
                    <a16:rowId xmlns:a16="http://schemas.microsoft.com/office/drawing/2014/main" val="2862741989"/>
                  </a:ext>
                </a:extLst>
              </a:tr>
            </a:tbl>
          </a:graphicData>
        </a:graphic>
      </p:graphicFrame>
      <p:sp>
        <p:nvSpPr>
          <p:cNvPr id="5" name="Title 1">
            <a:extLst>
              <a:ext uri="{FF2B5EF4-FFF2-40B4-BE49-F238E27FC236}">
                <a16:creationId xmlns:a16="http://schemas.microsoft.com/office/drawing/2014/main" id="{28CB3502-7DC2-4BDB-B96E-79B935082480}"/>
              </a:ext>
            </a:extLst>
          </p:cNvPr>
          <p:cNvSpPr>
            <a:spLocks noGrp="1"/>
          </p:cNvSpPr>
          <p:nvPr>
            <p:ph type="title"/>
          </p:nvPr>
        </p:nvSpPr>
        <p:spPr>
          <a:xfrm>
            <a:off x="119921" y="52791"/>
            <a:ext cx="11584533" cy="183184"/>
          </a:xfrm>
        </p:spPr>
        <p:txBody>
          <a:bodyPr vert="horz" lIns="91440" tIns="45720" rIns="91440" bIns="45720" rtlCol="0" anchor="ctr">
            <a:noAutofit/>
          </a:bodyPr>
          <a:lstStyle/>
          <a:p>
            <a:r>
              <a:rPr lang="en-US" sz="2400" b="1" u="sng" dirty="0">
                <a:latin typeface="Times New Roman" panose="02020603050405020304" pitchFamily="18" charset="0"/>
                <a:cs typeface="Times New Roman" panose="02020603050405020304" pitchFamily="18" charset="0"/>
              </a:rPr>
              <a:t>Relation on Research Problem, Research Question and Objective</a:t>
            </a:r>
          </a:p>
        </p:txBody>
      </p:sp>
    </p:spTree>
    <p:extLst>
      <p:ext uri="{BB962C8B-B14F-4D97-AF65-F5344CB8AC3E}">
        <p14:creationId xmlns:p14="http://schemas.microsoft.com/office/powerpoint/2010/main" val="390297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4E4AC-4065-48A8-8165-D9BF3E6D0494}"/>
              </a:ext>
            </a:extLst>
          </p:cNvPr>
          <p:cNvSpPr>
            <a:spLocks noGrp="1"/>
          </p:cNvSpPr>
          <p:nvPr>
            <p:ph type="title"/>
          </p:nvPr>
        </p:nvSpPr>
        <p:spPr>
          <a:xfrm>
            <a:off x="186813" y="118968"/>
            <a:ext cx="10515600" cy="581359"/>
          </a:xfrm>
        </p:spPr>
        <p:txBody>
          <a:bodyPr>
            <a:normAutofit/>
          </a:bodyPr>
          <a:lstStyle/>
          <a:p>
            <a:r>
              <a:rPr lang="en-US" sz="3200" b="1" u="sng" dirty="0">
                <a:latin typeface="Arial" panose="020B0604020202020204" pitchFamily="34" charset="0"/>
                <a:cs typeface="Arial" panose="020B0604020202020204" pitchFamily="34" charset="0"/>
              </a:rPr>
              <a:t>Expected Contribution</a:t>
            </a:r>
          </a:p>
        </p:txBody>
      </p:sp>
      <p:sp>
        <p:nvSpPr>
          <p:cNvPr id="3" name="Content Placeholder 2">
            <a:extLst>
              <a:ext uri="{FF2B5EF4-FFF2-40B4-BE49-F238E27FC236}">
                <a16:creationId xmlns:a16="http://schemas.microsoft.com/office/drawing/2014/main" id="{C031F8AD-CB66-401E-B52C-F180FA597356}"/>
              </a:ext>
            </a:extLst>
          </p:cNvPr>
          <p:cNvSpPr>
            <a:spLocks noGrp="1"/>
          </p:cNvSpPr>
          <p:nvPr>
            <p:ph idx="1"/>
          </p:nvPr>
        </p:nvSpPr>
        <p:spPr>
          <a:xfrm>
            <a:off x="186813" y="726842"/>
            <a:ext cx="11722308" cy="5230479"/>
          </a:xfrm>
        </p:spPr>
        <p:txBody>
          <a:bodyPr>
            <a:normAutofit/>
          </a:bodyPr>
          <a:lstStyle/>
          <a:p>
            <a:pPr marL="0" indent="0" algn="just">
              <a:buNone/>
            </a:pPr>
            <a:r>
              <a:rPr lang="en-US" sz="2000" dirty="0"/>
              <a:t>The significant of this study as research contribution has intended to provide a potential solution of </a:t>
            </a:r>
            <a:r>
              <a:rPr lang="en-US" sz="2000" dirty="0">
                <a:latin typeface="Times New Roman" panose="02020603050405020304" pitchFamily="18" charset="0"/>
                <a:cs typeface="Times New Roman" panose="02020603050405020304" pitchFamily="18" charset="0"/>
              </a:rPr>
              <a:t>Risk Prediction Diabetes Complication </a:t>
            </a:r>
            <a:r>
              <a:rPr lang="en-US" sz="2000" dirty="0">
                <a:latin typeface="Times New Roman" panose="02020603050405020304" pitchFamily="18" charset="0"/>
                <a:ea typeface="SimSun" panose="02010600030101010101" pitchFamily="2" charset="-122"/>
                <a:cs typeface="Times New Roman" panose="02020603050405020304" pitchFamily="18" charset="0"/>
              </a:rPr>
              <a:t>(</a:t>
            </a:r>
            <a:r>
              <a:rPr lang="en-US" sz="2000" b="1" dirty="0">
                <a:latin typeface="Times New Roman" panose="02020603050405020304" pitchFamily="18" charset="0"/>
                <a:ea typeface="SimSun" panose="02010600030101010101" pitchFamily="2" charset="-122"/>
                <a:cs typeface="Times New Roman" panose="02020603050405020304" pitchFamily="18" charset="0"/>
              </a:rPr>
              <a:t>RPDC</a:t>
            </a:r>
            <a:r>
              <a:rPr lang="en-US" sz="2000" dirty="0">
                <a:latin typeface="Times New Roman" panose="02020603050405020304" pitchFamily="18" charset="0"/>
                <a:ea typeface="SimSun" panose="02010600030101010101" pitchFamily="2" charset="-122"/>
                <a:cs typeface="Times New Roman" panose="02020603050405020304" pitchFamily="18" charset="0"/>
              </a:rPr>
              <a:t>)</a:t>
            </a:r>
            <a:r>
              <a:rPr lang="en-US" sz="2000" dirty="0"/>
              <a:t>, which include the following significant outputs:</a:t>
            </a:r>
          </a:p>
          <a:p>
            <a:pPr marL="514350" indent="-514350" algn="just">
              <a:buFont typeface="+mj-lt"/>
              <a:buAutoNum type="arabicPeriod"/>
            </a:pPr>
            <a:endParaRPr lang="en-US" sz="2400" dirty="0"/>
          </a:p>
          <a:p>
            <a:pPr marL="514350" indent="-514350" algn="just">
              <a:buFont typeface="+mj-lt"/>
              <a:buAutoNum type="arabicPeriod"/>
            </a:pPr>
            <a:endParaRPr lang="en-US" sz="2400" dirty="0"/>
          </a:p>
        </p:txBody>
      </p:sp>
      <p:sp>
        <p:nvSpPr>
          <p:cNvPr id="4" name="Slide Number Placeholder 3">
            <a:extLst>
              <a:ext uri="{FF2B5EF4-FFF2-40B4-BE49-F238E27FC236}">
                <a16:creationId xmlns:a16="http://schemas.microsoft.com/office/drawing/2014/main" id="{7DA5C99F-764E-4FC5-9F8B-0AEA35949819}"/>
              </a:ext>
            </a:extLst>
          </p:cNvPr>
          <p:cNvSpPr>
            <a:spLocks noGrp="1"/>
          </p:cNvSpPr>
          <p:nvPr>
            <p:ph type="sldNum" sz="quarter" idx="12"/>
          </p:nvPr>
        </p:nvSpPr>
        <p:spPr/>
        <p:txBody>
          <a:bodyPr/>
          <a:lstStyle/>
          <a:p>
            <a:fld id="{A9708F84-B0AC-42AD-A9DD-AFF41622BAFA}" type="slidenum">
              <a:rPr lang="en-US" smtClean="0"/>
              <a:t>18</a:t>
            </a:fld>
            <a:endParaRPr lang="en-US"/>
          </a:p>
        </p:txBody>
      </p:sp>
      <p:graphicFrame>
        <p:nvGraphicFramePr>
          <p:cNvPr id="5" name="Content Placeholder 3">
            <a:extLst>
              <a:ext uri="{FF2B5EF4-FFF2-40B4-BE49-F238E27FC236}">
                <a16:creationId xmlns:a16="http://schemas.microsoft.com/office/drawing/2014/main" id="{9E5C4271-8D71-F715-07E7-F2AE9FC4BB6C}"/>
              </a:ext>
            </a:extLst>
          </p:cNvPr>
          <p:cNvGraphicFramePr>
            <a:graphicFrameLocks/>
          </p:cNvGraphicFramePr>
          <p:nvPr>
            <p:extLst>
              <p:ext uri="{D42A27DB-BD31-4B8C-83A1-F6EECF244321}">
                <p14:modId xmlns:p14="http://schemas.microsoft.com/office/powerpoint/2010/main" val="3871223261"/>
              </p:ext>
            </p:extLst>
          </p:nvPr>
        </p:nvGraphicFramePr>
        <p:xfrm>
          <a:off x="186813" y="1432126"/>
          <a:ext cx="11722309" cy="5191771"/>
        </p:xfrm>
        <a:graphic>
          <a:graphicData uri="http://schemas.openxmlformats.org/drawingml/2006/table">
            <a:tbl>
              <a:tblPr firstRow="1" firstCol="1" bandRow="1">
                <a:tableStyleId>{073A0DAA-6AF3-43AB-8588-CEC1D06C72B9}</a:tableStyleId>
              </a:tblPr>
              <a:tblGrid>
                <a:gridCol w="585575">
                  <a:extLst>
                    <a:ext uri="{9D8B030D-6E8A-4147-A177-3AD203B41FA5}">
                      <a16:colId xmlns:a16="http://schemas.microsoft.com/office/drawing/2014/main" val="936508286"/>
                    </a:ext>
                  </a:extLst>
                </a:gridCol>
                <a:gridCol w="4577080">
                  <a:extLst>
                    <a:ext uri="{9D8B030D-6E8A-4147-A177-3AD203B41FA5}">
                      <a16:colId xmlns:a16="http://schemas.microsoft.com/office/drawing/2014/main" val="1934405141"/>
                    </a:ext>
                  </a:extLst>
                </a:gridCol>
                <a:gridCol w="4552950">
                  <a:extLst>
                    <a:ext uri="{9D8B030D-6E8A-4147-A177-3AD203B41FA5}">
                      <a16:colId xmlns:a16="http://schemas.microsoft.com/office/drawing/2014/main" val="1544724218"/>
                    </a:ext>
                  </a:extLst>
                </a:gridCol>
                <a:gridCol w="2006704">
                  <a:extLst>
                    <a:ext uri="{9D8B030D-6E8A-4147-A177-3AD203B41FA5}">
                      <a16:colId xmlns:a16="http://schemas.microsoft.com/office/drawing/2014/main" val="1107717451"/>
                    </a:ext>
                  </a:extLst>
                </a:gridCol>
              </a:tblGrid>
              <a:tr h="283045">
                <a:tc gridSpan="2">
                  <a:txBody>
                    <a:bodyPr/>
                    <a:lstStyle/>
                    <a:p>
                      <a:pPr marL="0" marR="0" algn="ctr">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Research Objective</a:t>
                      </a:r>
                      <a:endParaRPr lang="en-US" sz="1600" dirty="0">
                        <a:effectLst/>
                        <a:latin typeface="Arial" panose="020B0604020202020204" pitchFamily="34" charset="0"/>
                        <a:ea typeface="SimSun" panose="02010600030101010101" pitchFamily="2" charset="-122"/>
                        <a:cs typeface="Arial" panose="020B0604020202020204" pitchFamily="34" charset="0"/>
                      </a:endParaRPr>
                    </a:p>
                  </a:txBody>
                  <a:tcPr marL="26722" marR="26722" marT="0" marB="0" anchor="ctr"/>
                </a:tc>
                <a:tc hMerge="1">
                  <a:txBody>
                    <a:bodyPr/>
                    <a:lstStyle/>
                    <a:p>
                      <a:endParaRPr lang="en-US"/>
                    </a:p>
                  </a:txBody>
                  <a:tcPr/>
                </a:tc>
                <a:tc>
                  <a:txBody>
                    <a:bodyPr/>
                    <a:lstStyle/>
                    <a:p>
                      <a:pPr marL="0" marR="0" algn="ctr">
                        <a:lnSpc>
                          <a:spcPct val="115000"/>
                        </a:lnSpc>
                        <a:spcBef>
                          <a:spcPts val="0"/>
                        </a:spcBef>
                        <a:spcAft>
                          <a:spcPts val="0"/>
                        </a:spcAft>
                      </a:pPr>
                      <a:r>
                        <a:rPr lang="en-US" sz="1800" b="1" kern="1200" dirty="0">
                          <a:solidFill>
                            <a:schemeClr val="lt1"/>
                          </a:solidFill>
                          <a:effectLst/>
                          <a:latin typeface="+mn-lt"/>
                          <a:ea typeface="+mn-ea"/>
                          <a:cs typeface="+mn-cs"/>
                        </a:rPr>
                        <a:t>Research Contribution (RC)</a:t>
                      </a:r>
                      <a:endParaRPr lang="en-US" sz="1600" dirty="0">
                        <a:effectLst/>
                        <a:latin typeface="Arial" panose="020B0604020202020204" pitchFamily="34" charset="0"/>
                        <a:ea typeface="SimSun" panose="02010600030101010101" pitchFamily="2" charset="-122"/>
                        <a:cs typeface="Arial" panose="020B0604020202020204" pitchFamily="34" charset="0"/>
                      </a:endParaRPr>
                    </a:p>
                  </a:txBody>
                  <a:tcPr marL="26722" marR="26722" marT="0" marB="0" anchor="ctr"/>
                </a:tc>
                <a:tc>
                  <a:txBody>
                    <a:bodyPr/>
                    <a:lstStyle/>
                    <a:p>
                      <a:pPr marL="0" marR="0" algn="ctr">
                        <a:lnSpc>
                          <a:spcPct val="115000"/>
                        </a:lnSpc>
                        <a:spcBef>
                          <a:spcPts val="0"/>
                        </a:spcBef>
                        <a:spcAft>
                          <a:spcPts val="0"/>
                        </a:spcAft>
                      </a:pPr>
                      <a:r>
                        <a:rPr lang="en-US" sz="1800" b="1" kern="1200" dirty="0">
                          <a:solidFill>
                            <a:schemeClr val="lt1"/>
                          </a:solidFill>
                          <a:effectLst/>
                          <a:latin typeface="+mn-lt"/>
                          <a:ea typeface="+mn-ea"/>
                          <a:cs typeface="+mn-cs"/>
                        </a:rPr>
                        <a:t>Research Aims</a:t>
                      </a:r>
                      <a:endParaRPr lang="en-US" sz="1600" dirty="0">
                        <a:effectLst/>
                        <a:latin typeface="Arial" panose="020B0604020202020204" pitchFamily="34" charset="0"/>
                        <a:ea typeface="SimSun" panose="02010600030101010101" pitchFamily="2" charset="-122"/>
                        <a:cs typeface="Arial" panose="020B0604020202020204" pitchFamily="34" charset="0"/>
                      </a:endParaRPr>
                    </a:p>
                  </a:txBody>
                  <a:tcPr marL="26722" marR="26722" marT="0" marB="0" anchor="ctr"/>
                </a:tc>
                <a:extLst>
                  <a:ext uri="{0D108BD9-81ED-4DB2-BD59-A6C34878D82A}">
                    <a16:rowId xmlns:a16="http://schemas.microsoft.com/office/drawing/2014/main" val="216512118"/>
                  </a:ext>
                </a:extLst>
              </a:tr>
              <a:tr h="1046008">
                <a:tc>
                  <a:txBody>
                    <a:bodyPr/>
                    <a:lstStyle/>
                    <a:p>
                      <a:pPr marL="0" marR="0" algn="ctr">
                        <a:lnSpc>
                          <a:spcPct val="115000"/>
                        </a:lnSpc>
                        <a:spcBef>
                          <a:spcPts val="0"/>
                        </a:spcBef>
                        <a:spcAft>
                          <a:spcPts val="0"/>
                        </a:spcAft>
                      </a:pPr>
                      <a:r>
                        <a:rPr lang="en-US" sz="1200" b="1" dirty="0">
                          <a:solidFill>
                            <a:schemeClr val="bg1"/>
                          </a:solidFill>
                          <a:effectLst/>
                          <a:latin typeface="+mn-lt"/>
                          <a:ea typeface="SimSun" panose="02010600030101010101" pitchFamily="2" charset="-122"/>
                          <a:cs typeface="Arial" panose="020B0604020202020204" pitchFamily="34" charset="0"/>
                        </a:rPr>
                        <a:t>R O 1</a:t>
                      </a:r>
                    </a:p>
                  </a:txBody>
                  <a:tcPr marL="26722" marR="26722" marT="0" marB="0" anchor="ctr"/>
                </a:tc>
                <a:tc>
                  <a: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r>
                        <a:rPr lang="en-US" sz="1600" dirty="0">
                          <a:effectLst/>
                          <a:latin typeface="Times New Roman" panose="02020603050405020304" pitchFamily="18" charset="0"/>
                          <a:cs typeface="Times New Roman" panose="02020603050405020304" pitchFamily="18" charset="0"/>
                        </a:rPr>
                        <a:t>To </a:t>
                      </a:r>
                      <a:r>
                        <a:rPr lang="en-US" sz="1600" dirty="0">
                          <a:solidFill>
                            <a:srgbClr val="FF0000"/>
                          </a:solidFill>
                          <a:effectLst/>
                          <a:latin typeface="Times New Roman" panose="02020603050405020304" pitchFamily="18" charset="0"/>
                          <a:cs typeface="Times New Roman" panose="02020603050405020304" pitchFamily="18" charset="0"/>
                        </a:rPr>
                        <a:t>enhanced pre-processing technique</a:t>
                      </a:r>
                      <a:r>
                        <a:rPr lang="en-US" sz="1600" dirty="0">
                          <a:effectLst/>
                          <a:latin typeface="Times New Roman" panose="02020603050405020304" pitchFamily="18" charset="0"/>
                          <a:cs typeface="Times New Roman" panose="02020603050405020304" pitchFamily="18" charset="0"/>
                        </a:rPr>
                        <a:t> </a:t>
                      </a:r>
                      <a:r>
                        <a:rPr lang="en-US" sz="16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(EDPT) </a:t>
                      </a:r>
                      <a:r>
                        <a:rPr lang="en-US" sz="1600" dirty="0">
                          <a:effectLst/>
                          <a:latin typeface="Times New Roman" panose="02020603050405020304" pitchFamily="18" charset="0"/>
                          <a:cs typeface="Times New Roman" panose="02020603050405020304" pitchFamily="18" charset="0"/>
                        </a:rPr>
                        <a:t>that will affect </a:t>
                      </a:r>
                      <a:r>
                        <a:rPr lang="en-US" sz="1600" dirty="0">
                          <a:solidFill>
                            <a:srgbClr val="0070C0"/>
                          </a:solidFill>
                          <a:effectLst/>
                          <a:latin typeface="Times New Roman" panose="02020603050405020304" pitchFamily="18" charset="0"/>
                          <a:cs typeface="Times New Roman" panose="02020603050405020304" pitchFamily="18" charset="0"/>
                        </a:rPr>
                        <a:t>performance</a:t>
                      </a:r>
                      <a:r>
                        <a:rPr lang="en-US" sz="1600" dirty="0">
                          <a:effectLst/>
                          <a:latin typeface="Times New Roman" panose="02020603050405020304" pitchFamily="18" charset="0"/>
                          <a:cs typeface="Times New Roman" panose="02020603050405020304" pitchFamily="18" charset="0"/>
                        </a:rPr>
                        <a:t> of deep neural network model </a:t>
                      </a:r>
                      <a:r>
                        <a:rPr lang="en-US" sz="1600" b="0" dirty="0">
                          <a:latin typeface="Times New Roman" panose="02020603050405020304" pitchFamily="18" charset="0"/>
                          <a:cs typeface="Times New Roman" panose="02020603050405020304" pitchFamily="18" charset="0"/>
                        </a:rPr>
                        <a:t>in the </a:t>
                      </a:r>
                      <a:r>
                        <a:rPr lang="en-US" sz="1600" b="0" dirty="0">
                          <a:solidFill>
                            <a:srgbClr val="0070C0"/>
                          </a:solidFill>
                          <a:latin typeface="Times New Roman" panose="02020603050405020304" pitchFamily="18" charset="0"/>
                          <a:cs typeface="Times New Roman" panose="02020603050405020304" pitchFamily="18" charset="0"/>
                        </a:rPr>
                        <a:t>Multi label task classification </a:t>
                      </a:r>
                      <a:r>
                        <a:rPr lang="en-US" sz="1600" b="0" dirty="0">
                          <a:solidFill>
                            <a:schemeClr val="tx1"/>
                          </a:solidFill>
                          <a:latin typeface="Times New Roman" panose="02020603050405020304" pitchFamily="18" charset="0"/>
                          <a:cs typeface="Times New Roman" panose="02020603050405020304" pitchFamily="18" charset="0"/>
                        </a:rPr>
                        <a:t>(</a:t>
                      </a:r>
                      <a:r>
                        <a:rPr lang="en-US" sz="1600" b="1" dirty="0">
                          <a:solidFill>
                            <a:schemeClr val="tx1"/>
                          </a:solidFill>
                          <a:latin typeface="Times New Roman" panose="02020603050405020304" pitchFamily="18" charset="0"/>
                          <a:cs typeface="Times New Roman" panose="02020603050405020304" pitchFamily="18" charset="0"/>
                        </a:rPr>
                        <a:t>MLC</a:t>
                      </a:r>
                      <a:r>
                        <a:rPr lang="en-US" sz="1600" b="0" dirty="0">
                          <a:solidFill>
                            <a:schemeClr val="tx1"/>
                          </a:solidFill>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for Risk Prediction Diabetes Complication </a:t>
                      </a:r>
                      <a:r>
                        <a:rPr lang="en-US" sz="1600" b="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t>
                      </a:r>
                      <a:r>
                        <a:rPr lang="en-US" sz="16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RPDC</a:t>
                      </a:r>
                      <a:r>
                        <a:rPr lang="en-US" sz="1600" b="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a:txBody>
                  <a:tcPr marL="26722" marR="26722" marT="0" marB="0" anchor="ctr"/>
                </a:tc>
                <a:tc>
                  <a: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r>
                        <a:rPr lang="en-US" sz="1600" dirty="0">
                          <a:effectLst/>
                          <a:latin typeface="Times New Roman" panose="02020603050405020304" pitchFamily="18" charset="0"/>
                          <a:cs typeface="Times New Roman" panose="02020603050405020304" pitchFamily="18" charset="0"/>
                        </a:rPr>
                        <a:t>To present </a:t>
                      </a:r>
                      <a:r>
                        <a:rPr lang="en-US" sz="1600" dirty="0">
                          <a:solidFill>
                            <a:srgbClr val="FF0000"/>
                          </a:solidFill>
                          <a:effectLst/>
                          <a:latin typeface="Times New Roman" panose="02020603050405020304" pitchFamily="18" charset="0"/>
                          <a:cs typeface="Times New Roman" panose="02020603050405020304" pitchFamily="18" charset="0"/>
                        </a:rPr>
                        <a:t>enhanced pre-processing technique </a:t>
                      </a:r>
                      <a:r>
                        <a:rPr lang="en-US" sz="16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(EDPT) </a:t>
                      </a:r>
                      <a:r>
                        <a:rPr lang="en-US" sz="1600" dirty="0">
                          <a:effectLst/>
                          <a:latin typeface="Times New Roman" panose="02020603050405020304" pitchFamily="18" charset="0"/>
                          <a:cs typeface="Times New Roman" panose="02020603050405020304" pitchFamily="18" charset="0"/>
                        </a:rPr>
                        <a:t>that will affect </a:t>
                      </a:r>
                      <a:r>
                        <a:rPr lang="en-US" sz="1600" dirty="0">
                          <a:solidFill>
                            <a:srgbClr val="00B050"/>
                          </a:solidFill>
                          <a:effectLst/>
                          <a:latin typeface="Times New Roman" panose="02020603050405020304" pitchFamily="18" charset="0"/>
                          <a:cs typeface="Times New Roman" panose="02020603050405020304" pitchFamily="18" charset="0"/>
                        </a:rPr>
                        <a:t>performance</a:t>
                      </a:r>
                      <a:r>
                        <a:rPr lang="en-US" sz="1600" dirty="0">
                          <a:effectLst/>
                          <a:latin typeface="Times New Roman" panose="02020603050405020304" pitchFamily="18" charset="0"/>
                          <a:cs typeface="Times New Roman" panose="02020603050405020304" pitchFamily="18" charset="0"/>
                        </a:rPr>
                        <a:t> of deep neural network model </a:t>
                      </a:r>
                      <a:r>
                        <a:rPr lang="en-US" sz="1600" b="0" dirty="0">
                          <a:latin typeface="Times New Roman" panose="02020603050405020304" pitchFamily="18" charset="0"/>
                          <a:cs typeface="Times New Roman" panose="02020603050405020304" pitchFamily="18" charset="0"/>
                        </a:rPr>
                        <a:t>in the </a:t>
                      </a:r>
                      <a:r>
                        <a:rPr lang="en-US" sz="1600" b="0" dirty="0">
                          <a:solidFill>
                            <a:srgbClr val="0070C0"/>
                          </a:solidFill>
                          <a:latin typeface="Times New Roman" panose="02020603050405020304" pitchFamily="18" charset="0"/>
                          <a:cs typeface="Times New Roman" panose="02020603050405020304" pitchFamily="18" charset="0"/>
                        </a:rPr>
                        <a:t>Multi label task classification </a:t>
                      </a:r>
                      <a:r>
                        <a:rPr lang="en-US" sz="1600" b="0" dirty="0">
                          <a:solidFill>
                            <a:schemeClr val="tx1"/>
                          </a:solidFill>
                          <a:latin typeface="Times New Roman" panose="02020603050405020304" pitchFamily="18" charset="0"/>
                          <a:cs typeface="Times New Roman" panose="02020603050405020304" pitchFamily="18" charset="0"/>
                        </a:rPr>
                        <a:t>(</a:t>
                      </a:r>
                      <a:r>
                        <a:rPr lang="en-US" sz="1600" b="1" dirty="0">
                          <a:solidFill>
                            <a:schemeClr val="tx1"/>
                          </a:solidFill>
                          <a:latin typeface="Times New Roman" panose="02020603050405020304" pitchFamily="18" charset="0"/>
                          <a:cs typeface="Times New Roman" panose="02020603050405020304" pitchFamily="18" charset="0"/>
                        </a:rPr>
                        <a:t>MLC</a:t>
                      </a:r>
                      <a:r>
                        <a:rPr lang="en-US" sz="1600" b="0" dirty="0">
                          <a:solidFill>
                            <a:schemeClr val="tx1"/>
                          </a:solidFill>
                          <a:latin typeface="Times New Roman" panose="02020603050405020304" pitchFamily="18" charset="0"/>
                          <a:cs typeface="Times New Roman" panose="02020603050405020304" pitchFamily="18" charset="0"/>
                        </a:rPr>
                        <a:t>)</a:t>
                      </a:r>
                      <a:r>
                        <a:rPr lang="en-US" sz="1600" dirty="0">
                          <a:effectLst/>
                          <a:latin typeface="Times New Roman" panose="02020603050405020304" pitchFamily="18" charset="0"/>
                          <a:cs typeface="Times New Roman" panose="02020603050405020304" pitchFamily="18" charset="0"/>
                        </a:rPr>
                        <a:t> for Risk Prediction Diabetes Complication </a:t>
                      </a:r>
                      <a:r>
                        <a:rPr lang="en-US" sz="1600" b="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t>
                      </a:r>
                      <a:r>
                        <a:rPr lang="en-US" sz="16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RPDC</a:t>
                      </a:r>
                      <a:r>
                        <a:rPr lang="en-US" sz="1600" b="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a:txBody>
                  <a:tcPr marL="26722" marR="26722" marT="0" marB="0" anchor="ctr"/>
                </a:tc>
                <a:tc rowSpan="4">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800" b="1" dirty="0">
                          <a:effectLst/>
                          <a:latin typeface="Times New Roman" panose="02020603050405020304" pitchFamily="18" charset="0"/>
                          <a:cs typeface="Times New Roman" panose="02020603050405020304" pitchFamily="18" charset="0"/>
                        </a:rPr>
                        <a:t>Enhanced Multi Label Deep Neural Network Model for Risk Prediction Diabetes Complication</a:t>
                      </a:r>
                    </a:p>
                  </a:txBody>
                  <a:tcPr marL="26722" marR="26722" marT="0" marB="0" anchor="ctr"/>
                </a:tc>
                <a:extLst>
                  <a:ext uri="{0D108BD9-81ED-4DB2-BD59-A6C34878D82A}">
                    <a16:rowId xmlns:a16="http://schemas.microsoft.com/office/drawing/2014/main" val="3614027554"/>
                  </a:ext>
                </a:extLst>
              </a:tr>
              <a:tr h="1255210">
                <a:tc>
                  <a:txBody>
                    <a:bodyPr/>
                    <a:lstStyle/>
                    <a:p>
                      <a:pPr marL="0" marR="0" algn="ctr">
                        <a:lnSpc>
                          <a:spcPct val="115000"/>
                        </a:lnSpc>
                        <a:spcBef>
                          <a:spcPts val="0"/>
                        </a:spcBef>
                        <a:spcAft>
                          <a:spcPts val="0"/>
                        </a:spcAft>
                      </a:pPr>
                      <a:r>
                        <a:rPr lang="en-US" sz="1200" b="1" dirty="0">
                          <a:solidFill>
                            <a:schemeClr val="bg1"/>
                          </a:solidFill>
                          <a:effectLst/>
                          <a:latin typeface="+mn-lt"/>
                          <a:ea typeface="SimSun" panose="02010600030101010101" pitchFamily="2" charset="-122"/>
                          <a:cs typeface="Arial" panose="020B0604020202020204" pitchFamily="34" charset="0"/>
                        </a:rPr>
                        <a:t>RO2</a:t>
                      </a:r>
                    </a:p>
                  </a:txBody>
                  <a:tcPr marL="26722" marR="26722" marT="0" marB="0" anchor="ctr"/>
                </a:tc>
                <a:tc>
                  <a: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r>
                        <a:rPr lang="en-US" sz="1600" dirty="0">
                          <a:effectLst/>
                          <a:latin typeface="Times New Roman" panose="02020603050405020304" pitchFamily="18" charset="0"/>
                          <a:cs typeface="Times New Roman" panose="02020603050405020304" pitchFamily="18" charset="0"/>
                        </a:rPr>
                        <a:t>To design an effective Deep Neural Network (</a:t>
                      </a:r>
                      <a:r>
                        <a:rPr lang="en-US" sz="1600" b="1" dirty="0">
                          <a:effectLst/>
                          <a:latin typeface="Times New Roman" panose="02020603050405020304" pitchFamily="18" charset="0"/>
                          <a:cs typeface="Times New Roman" panose="02020603050405020304" pitchFamily="18" charset="0"/>
                        </a:rPr>
                        <a:t>DNN</a:t>
                      </a:r>
                      <a:r>
                        <a:rPr lang="en-US" sz="1600" dirty="0">
                          <a:effectLst/>
                          <a:latin typeface="Times New Roman" panose="02020603050405020304" pitchFamily="18" charset="0"/>
                          <a:cs typeface="Times New Roman" panose="02020603050405020304" pitchFamily="18" charset="0"/>
                        </a:rPr>
                        <a:t>) </a:t>
                      </a:r>
                      <a:r>
                        <a:rPr lang="en-US" sz="1600" b="0" dirty="0">
                          <a:latin typeface="Times New Roman" panose="02020603050405020304" pitchFamily="18" charset="0"/>
                          <a:cs typeface="Times New Roman" panose="02020603050405020304" pitchFamily="18" charset="0"/>
                        </a:rPr>
                        <a:t>in the </a:t>
                      </a:r>
                      <a:r>
                        <a:rPr lang="en-US" sz="1600" b="0" dirty="0">
                          <a:solidFill>
                            <a:srgbClr val="0070C0"/>
                          </a:solidFill>
                          <a:latin typeface="Times New Roman" panose="02020603050405020304" pitchFamily="18" charset="0"/>
                          <a:cs typeface="Times New Roman" panose="02020603050405020304" pitchFamily="18" charset="0"/>
                        </a:rPr>
                        <a:t>Multi label task classification </a:t>
                      </a:r>
                      <a:r>
                        <a:rPr lang="en-US" sz="1600" b="0" dirty="0">
                          <a:solidFill>
                            <a:schemeClr val="tx1"/>
                          </a:solidFill>
                          <a:latin typeface="Times New Roman" panose="02020603050405020304" pitchFamily="18" charset="0"/>
                          <a:cs typeface="Times New Roman" panose="02020603050405020304" pitchFamily="18" charset="0"/>
                        </a:rPr>
                        <a:t>(</a:t>
                      </a:r>
                      <a:r>
                        <a:rPr lang="en-US" sz="1600" b="1" dirty="0">
                          <a:solidFill>
                            <a:schemeClr val="tx1"/>
                          </a:solidFill>
                          <a:latin typeface="Times New Roman" panose="02020603050405020304" pitchFamily="18" charset="0"/>
                          <a:cs typeface="Times New Roman" panose="02020603050405020304" pitchFamily="18" charset="0"/>
                        </a:rPr>
                        <a:t>MLC</a:t>
                      </a:r>
                      <a:r>
                        <a:rPr lang="en-US" sz="1600" b="0" dirty="0">
                          <a:solidFill>
                            <a:schemeClr val="tx1"/>
                          </a:solidFill>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based prediction model for enhancing the </a:t>
                      </a:r>
                      <a:r>
                        <a:rPr lang="en-US" sz="1600" dirty="0">
                          <a:solidFill>
                            <a:srgbClr val="FF0000"/>
                          </a:solidFill>
                          <a:effectLst/>
                          <a:latin typeface="Times New Roman" panose="02020603050405020304" pitchFamily="18" charset="0"/>
                          <a:cs typeface="Times New Roman" panose="02020603050405020304" pitchFamily="18" charset="0"/>
                        </a:rPr>
                        <a:t>performance</a:t>
                      </a:r>
                      <a:r>
                        <a:rPr lang="en-US" sz="1600" dirty="0">
                          <a:effectLst/>
                          <a:latin typeface="Times New Roman" panose="02020603050405020304" pitchFamily="18" charset="0"/>
                          <a:cs typeface="Times New Roman" panose="02020603050405020304" pitchFamily="18" charset="0"/>
                        </a:rPr>
                        <a:t> of the diabetic complication prediction model.</a:t>
                      </a:r>
                    </a:p>
                  </a:txBody>
                  <a:tcPr marL="26722" marR="26722" marT="0" marB="0" anchor="ctr"/>
                </a:tc>
                <a:tc>
                  <a:txBody>
                    <a:bodyPr/>
                    <a:lstStyle/>
                    <a:p>
                      <a:pPr algn="just">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 present </a:t>
                      </a:r>
                      <a:r>
                        <a:rPr lang="en-US" sz="1600" dirty="0">
                          <a:effectLst/>
                          <a:latin typeface="Times New Roman" panose="02020603050405020304" pitchFamily="18" charset="0"/>
                          <a:cs typeface="Times New Roman" panose="02020603050405020304" pitchFamily="18" charset="0"/>
                        </a:rPr>
                        <a:t>an </a:t>
                      </a:r>
                      <a:r>
                        <a:rPr lang="en-US" sz="1600" dirty="0">
                          <a:solidFill>
                            <a:srgbClr val="FF0000"/>
                          </a:solidFill>
                          <a:effectLst/>
                          <a:latin typeface="Times New Roman" panose="02020603050405020304" pitchFamily="18" charset="0"/>
                          <a:cs typeface="Times New Roman" panose="02020603050405020304" pitchFamily="18" charset="0"/>
                        </a:rPr>
                        <a:t>effective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design of </a:t>
                      </a:r>
                      <a:r>
                        <a:rPr lang="en-US" sz="1600" dirty="0">
                          <a:effectLst/>
                          <a:latin typeface="Times New Roman" panose="02020603050405020304" pitchFamily="18" charset="0"/>
                          <a:cs typeface="Times New Roman" panose="02020603050405020304" pitchFamily="18" charset="0"/>
                        </a:rPr>
                        <a:t>Deep Neural Network (</a:t>
                      </a:r>
                      <a:r>
                        <a:rPr lang="en-US" sz="1600" b="1" dirty="0">
                          <a:effectLst/>
                          <a:latin typeface="Times New Roman" panose="02020603050405020304" pitchFamily="18" charset="0"/>
                          <a:cs typeface="Times New Roman" panose="02020603050405020304" pitchFamily="18" charset="0"/>
                        </a:rPr>
                        <a:t>DNN</a:t>
                      </a:r>
                      <a:r>
                        <a:rPr lang="en-US" sz="1600" dirty="0">
                          <a:effectLst/>
                          <a:latin typeface="Times New Roman" panose="02020603050405020304" pitchFamily="18" charset="0"/>
                          <a:cs typeface="Times New Roman" panose="02020603050405020304" pitchFamily="18" charset="0"/>
                        </a:rPr>
                        <a:t>) </a:t>
                      </a:r>
                      <a:r>
                        <a:rPr lang="en-US" sz="1600" b="0" dirty="0">
                          <a:latin typeface="Times New Roman" panose="02020603050405020304" pitchFamily="18" charset="0"/>
                          <a:cs typeface="Times New Roman" panose="02020603050405020304" pitchFamily="18" charset="0"/>
                        </a:rPr>
                        <a:t>in the </a:t>
                      </a:r>
                      <a:r>
                        <a:rPr lang="en-US" sz="1600" b="0" dirty="0">
                          <a:solidFill>
                            <a:srgbClr val="0070C0"/>
                          </a:solidFill>
                          <a:latin typeface="Times New Roman" panose="02020603050405020304" pitchFamily="18" charset="0"/>
                          <a:cs typeface="Times New Roman" panose="02020603050405020304" pitchFamily="18" charset="0"/>
                        </a:rPr>
                        <a:t>Multi label task classification </a:t>
                      </a:r>
                      <a:r>
                        <a:rPr lang="en-US" sz="1600" b="0" dirty="0">
                          <a:solidFill>
                            <a:schemeClr val="tx1"/>
                          </a:solidFill>
                          <a:latin typeface="Times New Roman" panose="02020603050405020304" pitchFamily="18" charset="0"/>
                          <a:cs typeface="Times New Roman" panose="02020603050405020304" pitchFamily="18" charset="0"/>
                        </a:rPr>
                        <a:t>(</a:t>
                      </a:r>
                      <a:r>
                        <a:rPr lang="en-US" sz="1600" b="1" dirty="0">
                          <a:solidFill>
                            <a:schemeClr val="tx1"/>
                          </a:solidFill>
                          <a:latin typeface="Times New Roman" panose="02020603050405020304" pitchFamily="18" charset="0"/>
                          <a:cs typeface="Times New Roman" panose="02020603050405020304" pitchFamily="18" charset="0"/>
                        </a:rPr>
                        <a:t>MLC</a:t>
                      </a:r>
                      <a:r>
                        <a:rPr lang="en-US" sz="1600" b="0" dirty="0">
                          <a:solidFill>
                            <a:schemeClr val="tx1"/>
                          </a:solidFill>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based prediction model for enhancing the performance of Risk Prediction Diabetes Complication </a:t>
                      </a:r>
                      <a:r>
                        <a:rPr lang="en-US" sz="1600" b="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t>
                      </a:r>
                      <a:r>
                        <a:rPr lang="en-US" sz="16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RPDC</a:t>
                      </a:r>
                      <a:r>
                        <a:rPr lang="en-US" sz="1600" b="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vMerge="1">
                  <a: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endParaRPr lang="en-US" sz="1400" dirty="0">
                        <a:effectLst/>
                        <a:latin typeface="+mn-lt"/>
                      </a:endParaRPr>
                    </a:p>
                  </a:txBody>
                  <a:tcPr marL="26722" marR="26722" marT="0" marB="0" anchor="ctr"/>
                </a:tc>
                <a:extLst>
                  <a:ext uri="{0D108BD9-81ED-4DB2-BD59-A6C34878D82A}">
                    <a16:rowId xmlns:a16="http://schemas.microsoft.com/office/drawing/2014/main" val="4108033804"/>
                  </a:ext>
                </a:extLst>
              </a:tr>
              <a:tr h="1255210">
                <a:tc>
                  <a:txBody>
                    <a:bodyPr/>
                    <a:lstStyle/>
                    <a:p>
                      <a:pPr marL="0" marR="0" algn="ctr">
                        <a:lnSpc>
                          <a:spcPct val="115000"/>
                        </a:lnSpc>
                        <a:spcBef>
                          <a:spcPts val="0"/>
                        </a:spcBef>
                        <a:spcAft>
                          <a:spcPts val="0"/>
                        </a:spcAft>
                      </a:pPr>
                      <a:r>
                        <a:rPr lang="en-US" sz="1200" b="1" dirty="0">
                          <a:solidFill>
                            <a:schemeClr val="bg1"/>
                          </a:solidFill>
                          <a:effectLst/>
                          <a:latin typeface="+mn-lt"/>
                          <a:ea typeface="SimSun" panose="02010600030101010101" pitchFamily="2" charset="-122"/>
                          <a:cs typeface="Arial" panose="020B0604020202020204" pitchFamily="34" charset="0"/>
                        </a:rPr>
                        <a:t>RO3</a:t>
                      </a:r>
                    </a:p>
                  </a:txBody>
                  <a:tcPr marL="26722" marR="26722" marT="0" marB="0" anchor="ctr"/>
                </a:tc>
                <a:tc>
                  <a: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r>
                        <a:rPr lang="en-US" sz="1600" dirty="0">
                          <a:effectLst/>
                          <a:latin typeface="Times New Roman" panose="02020603050405020304" pitchFamily="18" charset="0"/>
                          <a:cs typeface="Times New Roman" panose="02020603050405020304" pitchFamily="18" charset="0"/>
                        </a:rPr>
                        <a:t>To </a:t>
                      </a:r>
                      <a:r>
                        <a:rPr lang="en-US" sz="1600" dirty="0">
                          <a:solidFill>
                            <a:srgbClr val="FF0000"/>
                          </a:solidFill>
                          <a:effectLst/>
                          <a:latin typeface="Times New Roman" panose="02020603050405020304" pitchFamily="18" charset="0"/>
                          <a:cs typeface="Times New Roman" panose="02020603050405020304" pitchFamily="18" charset="0"/>
                        </a:rPr>
                        <a:t>improve the </a:t>
                      </a:r>
                      <a:r>
                        <a:rPr lang="en-US" sz="1600" dirty="0">
                          <a:solidFill>
                            <a:srgbClr val="7030A0"/>
                          </a:solidFill>
                          <a:effectLst/>
                          <a:latin typeface="Times New Roman" panose="02020603050405020304" pitchFamily="18" charset="0"/>
                          <a:cs typeface="Times New Roman" panose="02020603050405020304" pitchFamily="18" charset="0"/>
                        </a:rPr>
                        <a:t>Dropout Technique (DT)</a:t>
                      </a:r>
                      <a:r>
                        <a:rPr lang="en-US" sz="1600" dirty="0">
                          <a:effectLst/>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ea typeface="SimSun" panose="02010600030101010101" pitchFamily="2" charset="-122"/>
                          <a:cs typeface="Times New Roman" panose="02020603050405020304" pitchFamily="18" charset="0"/>
                        </a:rPr>
                        <a:t>on </a:t>
                      </a:r>
                      <a:r>
                        <a:rPr lang="en-US" sz="1600" b="0" dirty="0">
                          <a:latin typeface="Times New Roman" panose="02020603050405020304" pitchFamily="18" charset="0"/>
                          <a:cs typeface="Times New Roman" panose="02020603050405020304" pitchFamily="18" charset="0"/>
                        </a:rPr>
                        <a:t>training of DNN model in the </a:t>
                      </a:r>
                      <a:r>
                        <a:rPr lang="en-US" sz="1600" b="0" dirty="0">
                          <a:solidFill>
                            <a:srgbClr val="0070C0"/>
                          </a:solidFill>
                          <a:latin typeface="Times New Roman" panose="02020603050405020304" pitchFamily="18" charset="0"/>
                          <a:cs typeface="Times New Roman" panose="02020603050405020304" pitchFamily="18" charset="0"/>
                        </a:rPr>
                        <a:t>Multi label task classification </a:t>
                      </a:r>
                      <a:r>
                        <a:rPr lang="en-US" sz="1600" b="0" dirty="0">
                          <a:solidFill>
                            <a:schemeClr val="tx1"/>
                          </a:solidFill>
                          <a:latin typeface="Times New Roman" panose="02020603050405020304" pitchFamily="18" charset="0"/>
                          <a:cs typeface="Times New Roman" panose="02020603050405020304" pitchFamily="18" charset="0"/>
                        </a:rPr>
                        <a:t>(</a:t>
                      </a:r>
                      <a:r>
                        <a:rPr lang="en-US" sz="1600" b="1" dirty="0">
                          <a:solidFill>
                            <a:schemeClr val="tx1"/>
                          </a:solidFill>
                          <a:latin typeface="Times New Roman" panose="02020603050405020304" pitchFamily="18" charset="0"/>
                          <a:cs typeface="Times New Roman" panose="02020603050405020304" pitchFamily="18" charset="0"/>
                        </a:rPr>
                        <a:t>MLC</a:t>
                      </a:r>
                      <a:r>
                        <a:rPr lang="en-US" sz="1600" b="0" dirty="0">
                          <a:solidFill>
                            <a:schemeClr val="tx1"/>
                          </a:solidFill>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 to reduce </a:t>
                      </a:r>
                      <a:r>
                        <a:rPr lang="en-US" sz="1600" dirty="0">
                          <a:solidFill>
                            <a:srgbClr val="00B050"/>
                          </a:solidFill>
                          <a:effectLst/>
                          <a:latin typeface="Times New Roman" panose="02020603050405020304" pitchFamily="18" charset="0"/>
                          <a:cs typeface="Times New Roman" panose="02020603050405020304" pitchFamily="18" charset="0"/>
                        </a:rPr>
                        <a:t>overfitting problem.</a:t>
                      </a:r>
                    </a:p>
                  </a:txBody>
                  <a:tcPr marL="26722" marR="26722" marT="0" marB="0" anchor="ctr"/>
                </a:tc>
                <a:tc>
                  <a:txBody>
                    <a:bodyPr/>
                    <a:lstStyle/>
                    <a:p>
                      <a:pPr algn="just">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 present an </a:t>
                      </a:r>
                      <a:r>
                        <a:rPr lang="en-US" sz="16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effective </a:t>
                      </a:r>
                      <a:r>
                        <a:rPr lang="en-US" sz="1600" dirty="0">
                          <a:solidFill>
                            <a:srgbClr val="7030A0"/>
                          </a:solidFill>
                          <a:effectLst/>
                          <a:latin typeface="Times New Roman" panose="02020603050405020304" pitchFamily="18" charset="0"/>
                          <a:cs typeface="Times New Roman" panose="02020603050405020304" pitchFamily="18" charset="0"/>
                        </a:rPr>
                        <a:t>Dropout Technique (DT)</a:t>
                      </a:r>
                      <a:r>
                        <a:rPr lang="en-US" sz="1600" dirty="0">
                          <a:effectLst/>
                          <a:latin typeface="Times New Roman" panose="02020603050405020304" pitchFamily="18" charset="0"/>
                          <a:cs typeface="Times New Roman" panose="02020603050405020304" pitchFamily="18" charset="0"/>
                        </a:rPr>
                        <a:t> to reduce overfitting problem </a:t>
                      </a:r>
                      <a:r>
                        <a:rPr lang="en-US" sz="1600" dirty="0">
                          <a:effectLst/>
                          <a:latin typeface="Times New Roman" panose="02020603050405020304" pitchFamily="18" charset="0"/>
                          <a:ea typeface="SimSun" panose="02010600030101010101" pitchFamily="2" charset="-122"/>
                          <a:cs typeface="Times New Roman" panose="02020603050405020304" pitchFamily="18" charset="0"/>
                        </a:rPr>
                        <a:t>on </a:t>
                      </a:r>
                      <a:r>
                        <a:rPr lang="en-US" sz="1600" b="0" dirty="0">
                          <a:latin typeface="Times New Roman" panose="02020603050405020304" pitchFamily="18" charset="0"/>
                          <a:cs typeface="Times New Roman" panose="02020603050405020304" pitchFamily="18" charset="0"/>
                        </a:rPr>
                        <a:t>training of DNN model in the </a:t>
                      </a:r>
                      <a:r>
                        <a:rPr lang="en-US" sz="1600" b="0" dirty="0">
                          <a:solidFill>
                            <a:srgbClr val="0070C0"/>
                          </a:solidFill>
                          <a:latin typeface="Times New Roman" panose="02020603050405020304" pitchFamily="18" charset="0"/>
                          <a:cs typeface="Times New Roman" panose="02020603050405020304" pitchFamily="18" charset="0"/>
                        </a:rPr>
                        <a:t>Multi label task classification </a:t>
                      </a:r>
                      <a:r>
                        <a:rPr lang="en-US" sz="1600" b="0" dirty="0">
                          <a:solidFill>
                            <a:schemeClr val="tx1"/>
                          </a:solidFill>
                          <a:latin typeface="Times New Roman" panose="02020603050405020304" pitchFamily="18" charset="0"/>
                          <a:cs typeface="Times New Roman" panose="02020603050405020304" pitchFamily="18" charset="0"/>
                        </a:rPr>
                        <a:t>(</a:t>
                      </a:r>
                      <a:r>
                        <a:rPr lang="en-US" sz="1600" b="1" dirty="0">
                          <a:solidFill>
                            <a:schemeClr val="tx1"/>
                          </a:solidFill>
                          <a:latin typeface="Times New Roman" panose="02020603050405020304" pitchFamily="18" charset="0"/>
                          <a:cs typeface="Times New Roman" panose="02020603050405020304" pitchFamily="18" charset="0"/>
                        </a:rPr>
                        <a:t>MLC</a:t>
                      </a:r>
                      <a:r>
                        <a:rPr lang="en-US" sz="1600" b="0" dirty="0">
                          <a:solidFill>
                            <a:schemeClr val="tx1"/>
                          </a:solidFill>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vMerge="1">
                  <a: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endParaRPr lang="en-US" sz="1400" dirty="0">
                        <a:effectLst/>
                        <a:latin typeface="+mn-lt"/>
                      </a:endParaRPr>
                    </a:p>
                  </a:txBody>
                  <a:tcPr marL="26722" marR="26722" marT="0" marB="0" anchor="ctr"/>
                </a:tc>
                <a:extLst>
                  <a:ext uri="{0D108BD9-81ED-4DB2-BD59-A6C34878D82A}">
                    <a16:rowId xmlns:a16="http://schemas.microsoft.com/office/drawing/2014/main" val="3106205263"/>
                  </a:ext>
                </a:extLst>
              </a:tr>
              <a:tr h="1255210">
                <a:tc>
                  <a:txBody>
                    <a:bodyPr/>
                    <a:lstStyle/>
                    <a:p>
                      <a:pPr marL="0" marR="0" algn="ctr">
                        <a:lnSpc>
                          <a:spcPct val="115000"/>
                        </a:lnSpc>
                        <a:spcBef>
                          <a:spcPts val="0"/>
                        </a:spcBef>
                        <a:spcAft>
                          <a:spcPts val="0"/>
                        </a:spcAft>
                      </a:pPr>
                      <a:r>
                        <a:rPr lang="en-US" sz="1200" b="1" dirty="0">
                          <a:solidFill>
                            <a:schemeClr val="bg1"/>
                          </a:solidFill>
                          <a:effectLst/>
                          <a:latin typeface="+mn-lt"/>
                          <a:ea typeface="SimSun" panose="02010600030101010101" pitchFamily="2" charset="-122"/>
                          <a:cs typeface="Arial" panose="020B0604020202020204" pitchFamily="34" charset="0"/>
                        </a:rPr>
                        <a:t>RO4</a:t>
                      </a:r>
                    </a:p>
                  </a:txBody>
                  <a:tcPr marL="26722" marR="26722" marT="0" marB="0" anchor="ctr"/>
                </a:tc>
                <a:tc>
                  <a: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r>
                        <a:rPr lang="en-US" sz="1600" dirty="0">
                          <a:effectLst/>
                          <a:latin typeface="Times New Roman" panose="02020603050405020304" pitchFamily="18" charset="0"/>
                          <a:cs typeface="Times New Roman" panose="02020603050405020304" pitchFamily="18" charset="0"/>
                        </a:rPr>
                        <a:t>To </a:t>
                      </a:r>
                      <a:r>
                        <a:rPr lang="en-US" sz="1600" dirty="0">
                          <a:solidFill>
                            <a:srgbClr val="FF0000"/>
                          </a:solidFill>
                          <a:effectLst/>
                          <a:latin typeface="Times New Roman" panose="02020603050405020304" pitchFamily="18" charset="0"/>
                          <a:cs typeface="Times New Roman" panose="02020603050405020304" pitchFamily="18" charset="0"/>
                        </a:rPr>
                        <a:t>evaluate performance</a:t>
                      </a:r>
                      <a:r>
                        <a:rPr lang="en-US" sz="1600" dirty="0">
                          <a:effectLst/>
                          <a:latin typeface="Times New Roman" panose="02020603050405020304" pitchFamily="18" charset="0"/>
                          <a:cs typeface="Times New Roman" panose="02020603050405020304" pitchFamily="18" charset="0"/>
                        </a:rPr>
                        <a:t> of </a:t>
                      </a:r>
                      <a:r>
                        <a:rPr lang="en-US" sz="1600" b="0" i="0" dirty="0">
                          <a:solidFill>
                            <a:srgbClr val="000000"/>
                          </a:solidFill>
                          <a:effectLst/>
                          <a:latin typeface="Times New Roman" panose="02020603050405020304" pitchFamily="18" charset="0"/>
                          <a:cs typeface="Times New Roman" panose="02020603050405020304" pitchFamily="18" charset="0"/>
                        </a:rPr>
                        <a:t>integrating </a:t>
                      </a:r>
                      <a:r>
                        <a:rPr lang="en-US" sz="16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EDPT</a:t>
                      </a:r>
                      <a:r>
                        <a:rPr lang="en-US" sz="1600" b="0" i="0" dirty="0">
                          <a:solidFill>
                            <a:srgbClr val="000000"/>
                          </a:solidFill>
                          <a:effectLst/>
                          <a:latin typeface="Times New Roman" panose="02020603050405020304" pitchFamily="18" charset="0"/>
                          <a:cs typeface="Times New Roman" panose="02020603050405020304" pitchFamily="18" charset="0"/>
                        </a:rPr>
                        <a:t> and </a:t>
                      </a:r>
                      <a:r>
                        <a:rPr lang="en-US" sz="1600" b="1" i="0" dirty="0">
                          <a:solidFill>
                            <a:srgbClr val="000000"/>
                          </a:solidFill>
                          <a:effectLst/>
                          <a:latin typeface="Times New Roman" panose="02020603050405020304" pitchFamily="18" charset="0"/>
                          <a:cs typeface="Times New Roman" panose="02020603050405020304" pitchFamily="18" charset="0"/>
                        </a:rPr>
                        <a:t>EDNN</a:t>
                      </a:r>
                      <a:r>
                        <a:rPr lang="en-US" sz="1600" dirty="0">
                          <a:effectLst/>
                          <a:latin typeface="Times New Roman" panose="02020603050405020304" pitchFamily="18" charset="0"/>
                          <a:ea typeface="SimSun" panose="02010600030101010101" pitchFamily="2" charset="-122"/>
                          <a:cs typeface="Times New Roman" panose="02020603050405020304" pitchFamily="18" charset="0"/>
                        </a:rPr>
                        <a:t> in the </a:t>
                      </a:r>
                      <a:r>
                        <a:rPr lang="en-US" sz="1600" dirty="0">
                          <a:solidFill>
                            <a:srgbClr val="0070C0"/>
                          </a:solidFill>
                          <a:effectLst/>
                          <a:latin typeface="Times New Roman" panose="02020603050405020304" pitchFamily="18" charset="0"/>
                          <a:ea typeface="SimSun" panose="02010600030101010101" pitchFamily="2" charset="-122"/>
                          <a:cs typeface="Times New Roman" panose="02020603050405020304" pitchFamily="18" charset="0"/>
                        </a:rPr>
                        <a:t>Multi-label task classification </a:t>
                      </a:r>
                      <a:r>
                        <a:rPr lang="en-US" sz="16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600" b="1" dirty="0">
                          <a:effectLst/>
                          <a:latin typeface="Times New Roman" panose="02020603050405020304" pitchFamily="18" charset="0"/>
                          <a:ea typeface="SimSun" panose="02010600030101010101" pitchFamily="2" charset="-122"/>
                          <a:cs typeface="Times New Roman" panose="02020603050405020304" pitchFamily="18" charset="0"/>
                        </a:rPr>
                        <a:t>MLC</a:t>
                      </a:r>
                      <a:r>
                        <a:rPr lang="en-US" sz="1600" dirty="0">
                          <a:effectLst/>
                          <a:latin typeface="Times New Roman" panose="02020603050405020304" pitchFamily="18" charset="0"/>
                          <a:ea typeface="SimSun" panose="02010600030101010101" pitchFamily="2" charset="-122"/>
                          <a:cs typeface="Times New Roman" panose="02020603050405020304" pitchFamily="18" charset="0"/>
                        </a:rPr>
                        <a:t>) for Risk Prediction Diabetes Complication (</a:t>
                      </a:r>
                      <a:r>
                        <a:rPr lang="en-US" sz="1600" b="1" dirty="0">
                          <a:effectLst/>
                          <a:latin typeface="Times New Roman" panose="02020603050405020304" pitchFamily="18" charset="0"/>
                          <a:ea typeface="SimSun" panose="02010600030101010101" pitchFamily="2" charset="-122"/>
                          <a:cs typeface="Times New Roman" panose="02020603050405020304" pitchFamily="18" charset="0"/>
                        </a:rPr>
                        <a:t>RPDC</a:t>
                      </a:r>
                      <a:r>
                        <a:rPr lang="en-US" sz="16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1600" dirty="0">
                        <a:effectLst/>
                        <a:latin typeface="Times New Roman" panose="02020603050405020304" pitchFamily="18" charset="0"/>
                        <a:cs typeface="Times New Roman" panose="02020603050405020304" pitchFamily="18" charset="0"/>
                      </a:endParaRPr>
                    </a:p>
                  </a:txBody>
                  <a:tcPr marL="26722" marR="26722" marT="0" marB="0" anchor="ctr"/>
                </a:tc>
                <a:tc>
                  <a: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 present an </a:t>
                      </a:r>
                      <a:r>
                        <a:rPr lang="en-US" sz="16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effective </a:t>
                      </a:r>
                      <a:r>
                        <a:rPr lang="en-US" sz="1600" dirty="0">
                          <a:solidFill>
                            <a:srgbClr val="FF0000"/>
                          </a:solidFill>
                          <a:effectLst/>
                          <a:latin typeface="Times New Roman" panose="02020603050405020304" pitchFamily="18" charset="0"/>
                          <a:cs typeface="Times New Roman" panose="02020603050405020304" pitchFamily="18" charset="0"/>
                        </a:rPr>
                        <a:t>assessment model of </a:t>
                      </a:r>
                      <a:r>
                        <a:rPr lang="en-US" sz="1600" b="0" i="0" dirty="0">
                          <a:solidFill>
                            <a:srgbClr val="000000"/>
                          </a:solidFill>
                          <a:effectLst/>
                          <a:latin typeface="Times New Roman" panose="02020603050405020304" pitchFamily="18" charset="0"/>
                          <a:cs typeface="Times New Roman" panose="02020603050405020304" pitchFamily="18" charset="0"/>
                        </a:rPr>
                        <a:t>integrating </a:t>
                      </a:r>
                      <a:r>
                        <a:rPr lang="en-US" sz="16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EDPT</a:t>
                      </a:r>
                      <a:r>
                        <a:rPr lang="en-US" sz="1600" b="0" i="0" dirty="0">
                          <a:solidFill>
                            <a:srgbClr val="000000"/>
                          </a:solidFill>
                          <a:effectLst/>
                          <a:latin typeface="Times New Roman" panose="02020603050405020304" pitchFamily="18" charset="0"/>
                          <a:cs typeface="Times New Roman" panose="02020603050405020304" pitchFamily="18" charset="0"/>
                        </a:rPr>
                        <a:t> and </a:t>
                      </a:r>
                      <a:r>
                        <a:rPr lang="en-US" sz="1600" b="1" i="0" dirty="0">
                          <a:solidFill>
                            <a:srgbClr val="000000"/>
                          </a:solidFill>
                          <a:effectLst/>
                          <a:latin typeface="Times New Roman" panose="02020603050405020304" pitchFamily="18" charset="0"/>
                          <a:cs typeface="Times New Roman" panose="02020603050405020304" pitchFamily="18" charset="0"/>
                        </a:rPr>
                        <a:t>EDNN</a:t>
                      </a:r>
                      <a:r>
                        <a:rPr lang="en-US" sz="1600" dirty="0">
                          <a:effectLst/>
                          <a:latin typeface="Times New Roman" panose="02020603050405020304" pitchFamily="18" charset="0"/>
                          <a:ea typeface="SimSun" panose="02010600030101010101" pitchFamily="2" charset="-122"/>
                          <a:cs typeface="Times New Roman" panose="02020603050405020304" pitchFamily="18" charset="0"/>
                        </a:rPr>
                        <a:t> in the Multi-label task classification (</a:t>
                      </a:r>
                      <a:r>
                        <a:rPr lang="en-US" sz="1600" b="1" dirty="0">
                          <a:effectLst/>
                          <a:latin typeface="Times New Roman" panose="02020603050405020304" pitchFamily="18" charset="0"/>
                          <a:ea typeface="SimSun" panose="02010600030101010101" pitchFamily="2" charset="-122"/>
                          <a:cs typeface="Times New Roman" panose="02020603050405020304" pitchFamily="18" charset="0"/>
                        </a:rPr>
                        <a:t>MLC</a:t>
                      </a:r>
                      <a:r>
                        <a:rPr lang="en-US" sz="1600" dirty="0">
                          <a:effectLst/>
                          <a:latin typeface="Times New Roman" panose="02020603050405020304" pitchFamily="18" charset="0"/>
                          <a:ea typeface="SimSun" panose="02010600030101010101" pitchFamily="2" charset="-122"/>
                          <a:cs typeface="Times New Roman" panose="02020603050405020304" pitchFamily="18" charset="0"/>
                        </a:rPr>
                        <a:t>) for Risk Prediction Diabetes Complication (</a:t>
                      </a:r>
                      <a:r>
                        <a:rPr lang="en-US" sz="1600" b="1" dirty="0">
                          <a:effectLst/>
                          <a:latin typeface="Times New Roman" panose="02020603050405020304" pitchFamily="18" charset="0"/>
                          <a:ea typeface="SimSun" panose="02010600030101010101" pitchFamily="2" charset="-122"/>
                          <a:cs typeface="Times New Roman" panose="02020603050405020304" pitchFamily="18" charset="0"/>
                        </a:rPr>
                        <a:t>RPDC</a:t>
                      </a:r>
                      <a:r>
                        <a:rPr lang="en-US" sz="16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1600" dirty="0">
                        <a:effectLst/>
                        <a:latin typeface="Times New Roman" panose="02020603050405020304" pitchFamily="18" charset="0"/>
                        <a:cs typeface="Times New Roman" panose="02020603050405020304" pitchFamily="18" charset="0"/>
                      </a:endParaRPr>
                    </a:p>
                  </a:txBody>
                  <a:tcPr marL="26722" marR="26722" marT="0" marB="0" anchor="ctr"/>
                </a:tc>
                <a:tc vMerge="1">
                  <a: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endParaRPr lang="en-US" sz="1400" dirty="0">
                        <a:effectLst/>
                        <a:latin typeface="+mn-lt"/>
                      </a:endParaRPr>
                    </a:p>
                  </a:txBody>
                  <a:tcPr marL="26722" marR="26722" marT="0" marB="0" anchor="ctr"/>
                </a:tc>
                <a:extLst>
                  <a:ext uri="{0D108BD9-81ED-4DB2-BD59-A6C34878D82A}">
                    <a16:rowId xmlns:a16="http://schemas.microsoft.com/office/drawing/2014/main" val="2916767920"/>
                  </a:ext>
                </a:extLst>
              </a:tr>
            </a:tbl>
          </a:graphicData>
        </a:graphic>
      </p:graphicFrame>
      <p:sp>
        <p:nvSpPr>
          <p:cNvPr id="6" name="Slide Number Placeholder 3">
            <a:extLst>
              <a:ext uri="{FF2B5EF4-FFF2-40B4-BE49-F238E27FC236}">
                <a16:creationId xmlns:a16="http://schemas.microsoft.com/office/drawing/2014/main" id="{AF5560E7-FCFA-BC31-1745-721A40BE68C6}"/>
              </a:ext>
            </a:extLst>
          </p:cNvPr>
          <p:cNvSpPr txBox="1">
            <a:spLocks/>
          </p:cNvSpPr>
          <p:nvPr/>
        </p:nvSpPr>
        <p:spPr>
          <a:xfrm>
            <a:off x="8763000" y="65087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A9708F84-B0AC-42AD-A9DD-AFF41622BAFA}" type="slidenum">
              <a:rPr lang="en-US" smtClean="0"/>
              <a:pPr>
                <a:spcAft>
                  <a:spcPts val="600"/>
                </a:spcAft>
              </a:pPr>
              <a:t>18</a:t>
            </a:fld>
            <a:endParaRPr lang="en-US" dirty="0"/>
          </a:p>
        </p:txBody>
      </p:sp>
    </p:spTree>
    <p:extLst>
      <p:ext uri="{BB962C8B-B14F-4D97-AF65-F5344CB8AC3E}">
        <p14:creationId xmlns:p14="http://schemas.microsoft.com/office/powerpoint/2010/main" val="59363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C867835-A917-4A2B-8424-3AFAF7436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object 2"/>
          <p:cNvSpPr txBox="1">
            <a:spLocks noGrp="1"/>
          </p:cNvSpPr>
          <p:nvPr>
            <p:ph type="title"/>
          </p:nvPr>
        </p:nvSpPr>
        <p:spPr>
          <a:xfrm>
            <a:off x="535387" y="2248263"/>
            <a:ext cx="3768917" cy="1606163"/>
          </a:xfrm>
          <a:prstGeom prst="rect">
            <a:avLst/>
          </a:prstGeom>
        </p:spPr>
        <p:txBody>
          <a:bodyPr vert="horz" lIns="91440" tIns="45720" rIns="91440" bIns="45720" rtlCol="0" anchor="b">
            <a:normAutofit/>
          </a:bodyPr>
          <a:lstStyle/>
          <a:p>
            <a:pPr marL="11206" marR="4483"/>
            <a:r>
              <a:rPr lang="en-US" b="1" u="sng" kern="1200">
                <a:solidFill>
                  <a:schemeClr val="tx1"/>
                </a:solidFill>
                <a:latin typeface="+mj-lt"/>
                <a:ea typeface="+mj-ea"/>
                <a:cs typeface="+mj-cs"/>
              </a:rPr>
              <a:t>Research Methodology</a:t>
            </a:r>
          </a:p>
        </p:txBody>
      </p:sp>
      <p:pic>
        <p:nvPicPr>
          <p:cNvPr id="8" name="Graphic 7" descr="Books">
            <a:extLst>
              <a:ext uri="{FF2B5EF4-FFF2-40B4-BE49-F238E27FC236}">
                <a16:creationId xmlns:a16="http://schemas.microsoft.com/office/drawing/2014/main" id="{1E904EED-6738-F238-469B-5D63C0C5AF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82091" y="1243422"/>
            <a:ext cx="4371155" cy="4371155"/>
          </a:xfrm>
          <a:prstGeom prst="rect">
            <a:avLst/>
          </a:prstGeom>
        </p:spPr>
      </p:pic>
      <p:sp>
        <p:nvSpPr>
          <p:cNvPr id="4" name="Slide Number Placeholder 3">
            <a:extLst>
              <a:ext uri="{FF2B5EF4-FFF2-40B4-BE49-F238E27FC236}">
                <a16:creationId xmlns:a16="http://schemas.microsoft.com/office/drawing/2014/main" id="{39040326-86A7-454A-90E3-8C1105E4F8D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9708F84-B0AC-42AD-A9DD-AFF41622BAFA}" type="slidenum">
              <a:rPr lang="en-US" smtClean="0"/>
              <a:pPr>
                <a:spcAft>
                  <a:spcPts val="600"/>
                </a:spcAft>
              </a:pPr>
              <a:t>19</a:t>
            </a:fld>
            <a:endParaRPr lang="en-US"/>
          </a:p>
        </p:txBody>
      </p:sp>
    </p:spTree>
    <p:extLst>
      <p:ext uri="{BB962C8B-B14F-4D97-AF65-F5344CB8AC3E}">
        <p14:creationId xmlns:p14="http://schemas.microsoft.com/office/powerpoint/2010/main" val="287780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12281-E25D-4E84-945C-5AF3C7F14813}"/>
              </a:ext>
            </a:extLst>
          </p:cNvPr>
          <p:cNvSpPr>
            <a:spLocks noGrp="1"/>
          </p:cNvSpPr>
          <p:nvPr>
            <p:ph type="title"/>
          </p:nvPr>
        </p:nvSpPr>
        <p:spPr/>
        <p:txBody>
          <a:bodyPr/>
          <a:lstStyle/>
          <a:p>
            <a:pPr eaLnBrk="0" fontAlgn="base" hangingPunct="0">
              <a:spcAft>
                <a:spcPct val="0"/>
              </a:spcAft>
            </a:pPr>
            <a:r>
              <a:rPr lang="id-ID" sz="4000" b="1" dirty="0">
                <a:effectLst>
                  <a:outerShdw blurRad="38100" dist="38100" dir="2700000" algn="tl">
                    <a:srgbClr val="C0C0C0"/>
                  </a:outerShdw>
                </a:effectLst>
                <a:latin typeface="Calibri" pitchFamily="34" charset="0"/>
                <a:cs typeface="Calibri" pitchFamily="34" charset="0"/>
              </a:rPr>
              <a:t>Contents</a:t>
            </a:r>
            <a:endParaRPr lang="en-US" sz="4000" b="1" dirty="0">
              <a:effectLst>
                <a:outerShdw blurRad="38100" dist="38100" dir="2700000" algn="tl">
                  <a:srgbClr val="C0C0C0"/>
                </a:outerShdw>
              </a:effectLst>
              <a:latin typeface="Calibri" pitchFamily="34" charset="0"/>
              <a:cs typeface="Calibri" pitchFamily="34" charset="0"/>
            </a:endParaRPr>
          </a:p>
        </p:txBody>
      </p:sp>
      <p:sp>
        <p:nvSpPr>
          <p:cNvPr id="3" name="Content Placeholder 2">
            <a:extLst>
              <a:ext uri="{FF2B5EF4-FFF2-40B4-BE49-F238E27FC236}">
                <a16:creationId xmlns:a16="http://schemas.microsoft.com/office/drawing/2014/main" id="{00A2AB43-21F9-49D2-8FB0-86D482119B45}"/>
              </a:ext>
            </a:extLst>
          </p:cNvPr>
          <p:cNvSpPr>
            <a:spLocks noGrp="1"/>
          </p:cNvSpPr>
          <p:nvPr>
            <p:ph idx="1"/>
          </p:nvPr>
        </p:nvSpPr>
        <p:spPr>
          <a:xfrm>
            <a:off x="838200" y="1690687"/>
            <a:ext cx="10515600" cy="4486275"/>
          </a:xfrm>
        </p:spPr>
        <p:txBody>
          <a:bodyPr/>
          <a:lstStyle/>
          <a:p>
            <a:pPr marL="514350" indent="-514350">
              <a:lnSpc>
                <a:spcPct val="100000"/>
              </a:lnSpc>
              <a:buFont typeface="+mj-lt"/>
              <a:buAutoNum type="arabicPeriod"/>
            </a:pPr>
            <a:r>
              <a:rPr lang="en-US" dirty="0"/>
              <a:t>Research Background , Motivation and Literature Study</a:t>
            </a:r>
          </a:p>
          <a:p>
            <a:pPr marL="514350" indent="-514350">
              <a:lnSpc>
                <a:spcPct val="100000"/>
              </a:lnSpc>
              <a:buFont typeface="+mj-lt"/>
              <a:buAutoNum type="arabicPeriod"/>
            </a:pPr>
            <a:r>
              <a:rPr lang="en-US" dirty="0"/>
              <a:t>Relation on Research Problem, Research Question and Objective, Research Contribution</a:t>
            </a:r>
          </a:p>
          <a:p>
            <a:pPr marL="514350" indent="-514350">
              <a:lnSpc>
                <a:spcPct val="100000"/>
              </a:lnSpc>
              <a:buFont typeface="+mj-lt"/>
              <a:buAutoNum type="arabicPeriod"/>
            </a:pPr>
            <a:r>
              <a:rPr lang="en-US" dirty="0"/>
              <a:t>Research Methodology</a:t>
            </a:r>
          </a:p>
          <a:p>
            <a:pPr marL="514350" indent="-514350">
              <a:lnSpc>
                <a:spcPct val="100000"/>
              </a:lnSpc>
              <a:buFont typeface="+mj-lt"/>
              <a:buAutoNum type="arabicPeriod"/>
            </a:pPr>
            <a:r>
              <a:rPr lang="en-US" dirty="0"/>
              <a:t>Experimental Design</a:t>
            </a:r>
          </a:p>
          <a:p>
            <a:pPr marL="514350" indent="-514350">
              <a:lnSpc>
                <a:spcPct val="100000"/>
              </a:lnSpc>
              <a:buFont typeface="+mj-lt"/>
              <a:buAutoNum type="arabicPeriod"/>
            </a:pPr>
            <a:r>
              <a:rPr lang="en-US" dirty="0"/>
              <a:t>Conclusion </a:t>
            </a:r>
          </a:p>
        </p:txBody>
      </p:sp>
      <p:cxnSp>
        <p:nvCxnSpPr>
          <p:cNvPr id="5" name="Straight Connector 4">
            <a:extLst>
              <a:ext uri="{FF2B5EF4-FFF2-40B4-BE49-F238E27FC236}">
                <a16:creationId xmlns:a16="http://schemas.microsoft.com/office/drawing/2014/main" id="{B52E272A-E52C-4A93-879E-B2E83815DD92}"/>
              </a:ext>
            </a:extLst>
          </p:cNvPr>
          <p:cNvCxnSpPr/>
          <p:nvPr/>
        </p:nvCxnSpPr>
        <p:spPr>
          <a:xfrm>
            <a:off x="940905" y="1431235"/>
            <a:ext cx="10359887"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C515863-CDED-4129-9E22-4A6A5E71F8B8}"/>
              </a:ext>
            </a:extLst>
          </p:cNvPr>
          <p:cNvSpPr>
            <a:spLocks noGrp="1"/>
          </p:cNvSpPr>
          <p:nvPr>
            <p:ph type="sldNum" sz="quarter" idx="12"/>
          </p:nvPr>
        </p:nvSpPr>
        <p:spPr/>
        <p:txBody>
          <a:bodyPr/>
          <a:lstStyle/>
          <a:p>
            <a:fld id="{A9708F84-B0AC-42AD-A9DD-AFF41622BAFA}" type="slidenum">
              <a:rPr lang="en-US" smtClean="0"/>
              <a:t>2</a:t>
            </a:fld>
            <a:endParaRPr lang="en-US"/>
          </a:p>
        </p:txBody>
      </p:sp>
    </p:spTree>
    <p:extLst>
      <p:ext uri="{BB962C8B-B14F-4D97-AF65-F5344CB8AC3E}">
        <p14:creationId xmlns:p14="http://schemas.microsoft.com/office/powerpoint/2010/main" val="53064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76F427-DD6B-DAAE-352C-EF3D480D0BC3}"/>
              </a:ext>
            </a:extLst>
          </p:cNvPr>
          <p:cNvSpPr>
            <a:spLocks noGrp="1"/>
          </p:cNvSpPr>
          <p:nvPr>
            <p:ph type="title"/>
          </p:nvPr>
        </p:nvSpPr>
        <p:spPr>
          <a:xfrm>
            <a:off x="369513" y="0"/>
            <a:ext cx="7063721" cy="736212"/>
          </a:xfrm>
        </p:spPr>
        <p:txBody>
          <a:bodyPr vert="horz" lIns="91440" tIns="45720" rIns="91440" bIns="45720" rtlCol="0" anchor="ctr">
            <a:normAutofit/>
          </a:bodyPr>
          <a:lstStyle/>
          <a:p>
            <a:r>
              <a:rPr lang="en-US" sz="4000" b="1" u="sng" kern="1200" dirty="0">
                <a:solidFill>
                  <a:srgbClr val="FFFFFF"/>
                </a:solidFill>
                <a:latin typeface="+mj-lt"/>
                <a:ea typeface="+mj-ea"/>
                <a:cs typeface="+mj-cs"/>
              </a:rPr>
              <a:t>Research Phase</a:t>
            </a:r>
          </a:p>
        </p:txBody>
      </p:sp>
      <p:pic>
        <p:nvPicPr>
          <p:cNvPr id="5" name="Picture 4">
            <a:extLst>
              <a:ext uri="{FF2B5EF4-FFF2-40B4-BE49-F238E27FC236}">
                <a16:creationId xmlns:a16="http://schemas.microsoft.com/office/drawing/2014/main" id="{31F90776-2058-BEDA-6154-02B2FF266093}"/>
              </a:ext>
            </a:extLst>
          </p:cNvPr>
          <p:cNvPicPr>
            <a:picLocks noChangeAspect="1"/>
          </p:cNvPicPr>
          <p:nvPr/>
        </p:nvPicPr>
        <p:blipFill>
          <a:blip r:embed="rId2"/>
          <a:stretch>
            <a:fillRect/>
          </a:stretch>
        </p:blipFill>
        <p:spPr>
          <a:xfrm>
            <a:off x="457200" y="660400"/>
            <a:ext cx="11309350" cy="6057900"/>
          </a:xfrm>
          <a:prstGeom prst="rect">
            <a:avLst/>
          </a:prstGeom>
        </p:spPr>
      </p:pic>
      <p:sp>
        <p:nvSpPr>
          <p:cNvPr id="3" name="Slide Number Placeholder 2">
            <a:extLst>
              <a:ext uri="{FF2B5EF4-FFF2-40B4-BE49-F238E27FC236}">
                <a16:creationId xmlns:a16="http://schemas.microsoft.com/office/drawing/2014/main" id="{1C547EFF-D6DB-58C2-8E05-B17D95D10077}"/>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A9708F84-B0AC-42AD-A9DD-AFF41622BAFA}" type="slidenum">
              <a:rPr lang="en-US" sz="1100">
                <a:solidFill>
                  <a:schemeClr val="tx1">
                    <a:lumMod val="50000"/>
                    <a:lumOff val="50000"/>
                  </a:schemeClr>
                </a:solidFill>
              </a:rPr>
              <a:pPr>
                <a:spcAft>
                  <a:spcPts val="600"/>
                </a:spcAft>
              </a:pPr>
              <a:t>20</a:t>
            </a:fld>
            <a:endParaRPr lang="en-US" sz="1100">
              <a:solidFill>
                <a:schemeClr val="tx1">
                  <a:lumMod val="50000"/>
                  <a:lumOff val="50000"/>
                </a:schemeClr>
              </a:solidFill>
            </a:endParaRPr>
          </a:p>
        </p:txBody>
      </p:sp>
    </p:spTree>
    <p:extLst>
      <p:ext uri="{BB962C8B-B14F-4D97-AF65-F5344CB8AC3E}">
        <p14:creationId xmlns:p14="http://schemas.microsoft.com/office/powerpoint/2010/main" val="397787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560ED865-2A66-46C5-1DFF-E9E3DCECEF6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9708F84-B0AC-42AD-A9DD-AFF41622BAFA}" type="slidenum">
              <a:rPr lang="en-US">
                <a:solidFill>
                  <a:srgbClr val="FFFFFF"/>
                </a:solidFill>
              </a:rPr>
              <a:pPr>
                <a:spcAft>
                  <a:spcPts val="600"/>
                </a:spcAft>
              </a:pPr>
              <a:t>21</a:t>
            </a:fld>
            <a:endParaRPr lang="en-US">
              <a:solidFill>
                <a:srgbClr val="FFFFFF"/>
              </a:solidFill>
            </a:endParaRPr>
          </a:p>
        </p:txBody>
      </p:sp>
      <p:pic>
        <p:nvPicPr>
          <p:cNvPr id="6" name="Picture 5">
            <a:extLst>
              <a:ext uri="{FF2B5EF4-FFF2-40B4-BE49-F238E27FC236}">
                <a16:creationId xmlns:a16="http://schemas.microsoft.com/office/drawing/2014/main" id="{FA23744D-FAF9-2D81-BC58-415BD0A9A260}"/>
              </a:ext>
            </a:extLst>
          </p:cNvPr>
          <p:cNvPicPr>
            <a:picLocks noChangeAspect="1"/>
          </p:cNvPicPr>
          <p:nvPr/>
        </p:nvPicPr>
        <p:blipFill>
          <a:blip r:embed="rId2"/>
          <a:stretch>
            <a:fillRect/>
          </a:stretch>
        </p:blipFill>
        <p:spPr>
          <a:xfrm>
            <a:off x="77851" y="718020"/>
            <a:ext cx="12033250" cy="4423800"/>
          </a:xfrm>
          <a:prstGeom prst="rect">
            <a:avLst/>
          </a:prstGeom>
        </p:spPr>
      </p:pic>
    </p:spTree>
    <p:extLst>
      <p:ext uri="{BB962C8B-B14F-4D97-AF65-F5344CB8AC3E}">
        <p14:creationId xmlns:p14="http://schemas.microsoft.com/office/powerpoint/2010/main" val="47807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diagram of a computer&#10;&#10;Description automatically generated">
            <a:extLst>
              <a:ext uri="{FF2B5EF4-FFF2-40B4-BE49-F238E27FC236}">
                <a16:creationId xmlns:a16="http://schemas.microsoft.com/office/drawing/2014/main" id="{F6D92DD8-5B5D-8946-D95F-681C6F13666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90"/>
          <a:stretch/>
        </p:blipFill>
        <p:spPr bwMode="auto">
          <a:xfrm>
            <a:off x="457200" y="457200"/>
            <a:ext cx="11277600" cy="5943600"/>
          </a:xfrm>
          <a:prstGeom prst="rect">
            <a:avLst/>
          </a:prstGeom>
          <a:noFill/>
        </p:spPr>
      </p:pic>
      <p:sp>
        <p:nvSpPr>
          <p:cNvPr id="4" name="Slide Number Placeholder 3">
            <a:extLst>
              <a:ext uri="{FF2B5EF4-FFF2-40B4-BE49-F238E27FC236}">
                <a16:creationId xmlns:a16="http://schemas.microsoft.com/office/drawing/2014/main" id="{2C8A3757-06C2-4FAD-A3B8-63FEB1116292}"/>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9708F84-B0AC-42AD-A9DD-AFF41622BAFA}" type="slidenum">
              <a:rPr lang="en-US" sz="1100">
                <a:solidFill>
                  <a:srgbClr val="FFFFFF"/>
                </a:solidFill>
              </a:rPr>
              <a:pPr>
                <a:spcAft>
                  <a:spcPts val="600"/>
                </a:spcAft>
              </a:pPr>
              <a:t>22</a:t>
            </a:fld>
            <a:endParaRPr lang="en-US" sz="1100">
              <a:solidFill>
                <a:srgbClr val="FFFFFF"/>
              </a:solidFill>
            </a:endParaRPr>
          </a:p>
        </p:txBody>
      </p:sp>
    </p:spTree>
    <p:extLst>
      <p:ext uri="{BB962C8B-B14F-4D97-AF65-F5344CB8AC3E}">
        <p14:creationId xmlns:p14="http://schemas.microsoft.com/office/powerpoint/2010/main" val="3411895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C867835-A917-4A2B-8424-3AFAF7436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CD0F3FA-5BB5-428C-F264-F01011CE69E1}"/>
              </a:ext>
            </a:extLst>
          </p:cNvPr>
          <p:cNvSpPr>
            <a:spLocks noGrp="1"/>
          </p:cNvSpPr>
          <p:nvPr>
            <p:ph type="title"/>
          </p:nvPr>
        </p:nvSpPr>
        <p:spPr>
          <a:xfrm>
            <a:off x="535387" y="2248263"/>
            <a:ext cx="4097573" cy="1606163"/>
          </a:xfrm>
        </p:spPr>
        <p:txBody>
          <a:bodyPr vert="horz" lIns="91440" tIns="45720" rIns="91440" bIns="45720" rtlCol="0" anchor="b">
            <a:normAutofit/>
          </a:bodyPr>
          <a:lstStyle/>
          <a:p>
            <a:r>
              <a:rPr lang="en-US" sz="3400" kern="1200" dirty="0">
                <a:solidFill>
                  <a:schemeClr val="tx1"/>
                </a:solidFill>
                <a:latin typeface="+mj-lt"/>
                <a:ea typeface="+mj-ea"/>
                <a:cs typeface="+mj-cs"/>
              </a:rPr>
              <a:t>Methodology: Learning Framework 1</a:t>
            </a:r>
          </a:p>
        </p:txBody>
      </p:sp>
      <p:sp>
        <p:nvSpPr>
          <p:cNvPr id="3" name="Slide Number Placeholder 2">
            <a:extLst>
              <a:ext uri="{FF2B5EF4-FFF2-40B4-BE49-F238E27FC236}">
                <a16:creationId xmlns:a16="http://schemas.microsoft.com/office/drawing/2014/main" id="{0DF1A9B1-4288-2B89-83F2-8F17908CACC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9708F84-B0AC-42AD-A9DD-AFF41622BAFA}" type="slidenum">
              <a:rPr lang="en-US" smtClean="0"/>
              <a:pPr>
                <a:spcAft>
                  <a:spcPts val="600"/>
                </a:spcAft>
              </a:pPr>
              <a:t>23</a:t>
            </a:fld>
            <a:endParaRPr lang="en-US"/>
          </a:p>
        </p:txBody>
      </p:sp>
      <p:pic>
        <p:nvPicPr>
          <p:cNvPr id="1026" name="Picture 2">
            <a:extLst>
              <a:ext uri="{FF2B5EF4-FFF2-40B4-BE49-F238E27FC236}">
                <a16:creationId xmlns:a16="http://schemas.microsoft.com/office/drawing/2014/main" id="{8C2F5937-F572-A8D9-0B20-7724D3D518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76" y="0"/>
            <a:ext cx="4165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4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C867835-A917-4A2B-8424-3AFAF7436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915FED1-B1BF-7E52-DD7B-CDC8B9002F43}"/>
              </a:ext>
            </a:extLst>
          </p:cNvPr>
          <p:cNvSpPr>
            <a:spLocks noGrp="1"/>
          </p:cNvSpPr>
          <p:nvPr>
            <p:ph type="title"/>
          </p:nvPr>
        </p:nvSpPr>
        <p:spPr>
          <a:xfrm>
            <a:off x="535387" y="2248263"/>
            <a:ext cx="4097573" cy="1606163"/>
          </a:xfrm>
        </p:spPr>
        <p:txBody>
          <a:bodyPr vert="horz" lIns="91440" tIns="45720" rIns="91440" bIns="45720" rtlCol="0" anchor="b">
            <a:normAutofit/>
          </a:bodyPr>
          <a:lstStyle/>
          <a:p>
            <a:r>
              <a:rPr lang="en-US" sz="3400" kern="1200" dirty="0">
                <a:solidFill>
                  <a:schemeClr val="tx1"/>
                </a:solidFill>
                <a:latin typeface="+mj-lt"/>
                <a:ea typeface="+mj-ea"/>
                <a:cs typeface="+mj-cs"/>
              </a:rPr>
              <a:t>Methodology: Learning Framework 2</a:t>
            </a:r>
          </a:p>
        </p:txBody>
      </p:sp>
      <p:pic>
        <p:nvPicPr>
          <p:cNvPr id="4" name="Picture 3">
            <a:extLst>
              <a:ext uri="{FF2B5EF4-FFF2-40B4-BE49-F238E27FC236}">
                <a16:creationId xmlns:a16="http://schemas.microsoft.com/office/drawing/2014/main" id="{04474E1D-AE5C-7409-51C1-4EA53CEBB0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6893491" y="146684"/>
            <a:ext cx="4323149" cy="6550227"/>
          </a:xfrm>
          <a:prstGeom prst="rect">
            <a:avLst/>
          </a:prstGeom>
          <a:noFill/>
        </p:spPr>
      </p:pic>
      <p:sp>
        <p:nvSpPr>
          <p:cNvPr id="3" name="Slide Number Placeholder 2">
            <a:extLst>
              <a:ext uri="{FF2B5EF4-FFF2-40B4-BE49-F238E27FC236}">
                <a16:creationId xmlns:a16="http://schemas.microsoft.com/office/drawing/2014/main" id="{7E30DA5D-74FE-51DF-8EF4-F60CE11CA1D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9708F84-B0AC-42AD-A9DD-AFF41622BAFA}" type="slidenum">
              <a:rPr lang="en-US" smtClean="0"/>
              <a:pPr>
                <a:spcAft>
                  <a:spcPts val="600"/>
                </a:spcAft>
              </a:pPr>
              <a:t>24</a:t>
            </a:fld>
            <a:endParaRPr lang="en-US"/>
          </a:p>
        </p:txBody>
      </p:sp>
    </p:spTree>
    <p:extLst>
      <p:ext uri="{BB962C8B-B14F-4D97-AF65-F5344CB8AC3E}">
        <p14:creationId xmlns:p14="http://schemas.microsoft.com/office/powerpoint/2010/main" val="29730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24EE0E-D2A0-3487-0AD1-3641E772113C}"/>
              </a:ext>
            </a:extLst>
          </p:cNvPr>
          <p:cNvSpPr>
            <a:spLocks noGrp="1"/>
          </p:cNvSpPr>
          <p:nvPr>
            <p:ph type="title"/>
          </p:nvPr>
        </p:nvSpPr>
        <p:spPr>
          <a:xfrm>
            <a:off x="556532" y="643467"/>
            <a:ext cx="11210925" cy="744836"/>
          </a:xfrm>
        </p:spPr>
        <p:txBody>
          <a:bodyPr>
            <a:normAutofit/>
          </a:bodyPr>
          <a:lstStyle/>
          <a:p>
            <a:pPr algn="ctr"/>
            <a:r>
              <a:rPr lang="en-US" sz="3200" dirty="0">
                <a:solidFill>
                  <a:schemeClr val="bg1"/>
                </a:solidFill>
              </a:rPr>
              <a:t>Evaluations For MLC</a:t>
            </a:r>
          </a:p>
        </p:txBody>
      </p:sp>
      <p:pic>
        <p:nvPicPr>
          <p:cNvPr id="4" name="Content Placeholder 5" descr="Diagram, schematic&#10;&#10;Description automatically generated">
            <a:extLst>
              <a:ext uri="{FF2B5EF4-FFF2-40B4-BE49-F238E27FC236}">
                <a16:creationId xmlns:a16="http://schemas.microsoft.com/office/drawing/2014/main" id="{53BA9A0D-4C1A-75EF-CD49-16C4242B63CD}"/>
              </a:ext>
            </a:extLst>
          </p:cNvPr>
          <p:cNvPicPr>
            <a:picLocks noChangeAspect="1"/>
          </p:cNvPicPr>
          <p:nvPr/>
        </p:nvPicPr>
        <p:blipFill>
          <a:blip r:embed="rId2"/>
          <a:stretch>
            <a:fillRect/>
          </a:stretch>
        </p:blipFill>
        <p:spPr>
          <a:xfrm>
            <a:off x="986465" y="1675227"/>
            <a:ext cx="10219070" cy="4394199"/>
          </a:xfrm>
          <a:prstGeom prst="rect">
            <a:avLst/>
          </a:prstGeom>
        </p:spPr>
      </p:pic>
      <p:sp>
        <p:nvSpPr>
          <p:cNvPr id="3" name="Slide Number Placeholder 2">
            <a:extLst>
              <a:ext uri="{FF2B5EF4-FFF2-40B4-BE49-F238E27FC236}">
                <a16:creationId xmlns:a16="http://schemas.microsoft.com/office/drawing/2014/main" id="{3BFA621D-5251-59B8-A502-0724013444DC}"/>
              </a:ext>
            </a:extLst>
          </p:cNvPr>
          <p:cNvSpPr>
            <a:spLocks noGrp="1"/>
          </p:cNvSpPr>
          <p:nvPr>
            <p:ph type="sldNum" sz="quarter" idx="12"/>
          </p:nvPr>
        </p:nvSpPr>
        <p:spPr>
          <a:xfrm>
            <a:off x="8610600" y="6356350"/>
            <a:ext cx="2743200" cy="365125"/>
          </a:xfrm>
        </p:spPr>
        <p:txBody>
          <a:bodyPr>
            <a:normAutofit/>
          </a:bodyPr>
          <a:lstStyle/>
          <a:p>
            <a:pPr>
              <a:spcAft>
                <a:spcPts val="600"/>
              </a:spcAft>
            </a:pPr>
            <a:fld id="{A9708F84-B0AC-42AD-A9DD-AFF41622BAFA}" type="slidenum">
              <a:rPr lang="en-US" smtClean="0"/>
              <a:pPr>
                <a:spcAft>
                  <a:spcPts val="600"/>
                </a:spcAft>
              </a:pPr>
              <a:t>25</a:t>
            </a:fld>
            <a:endParaRPr lang="en-US"/>
          </a:p>
        </p:txBody>
      </p:sp>
    </p:spTree>
    <p:extLst>
      <p:ext uri="{BB962C8B-B14F-4D97-AF65-F5344CB8AC3E}">
        <p14:creationId xmlns:p14="http://schemas.microsoft.com/office/powerpoint/2010/main" val="178550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7E54FE-DE8E-B121-FCA7-22F42D75269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9708F84-B0AC-42AD-A9DD-AFF41622BAFA}" type="slidenum">
              <a:rPr lang="en-US">
                <a:solidFill>
                  <a:srgbClr val="FFFFFF"/>
                </a:solidFill>
              </a:rPr>
              <a:pPr>
                <a:spcAft>
                  <a:spcPts val="600"/>
                </a:spcAft>
              </a:pPr>
              <a:t>26</a:t>
            </a:fld>
            <a:endParaRPr lang="en-US">
              <a:solidFill>
                <a:srgbClr val="FFFFFF"/>
              </a:solidFill>
            </a:endParaRPr>
          </a:p>
        </p:txBody>
      </p:sp>
      <p:sp>
        <p:nvSpPr>
          <p:cNvPr id="8" name="Slide Number Placeholder 3">
            <a:extLst>
              <a:ext uri="{FF2B5EF4-FFF2-40B4-BE49-F238E27FC236}">
                <a16:creationId xmlns:a16="http://schemas.microsoft.com/office/drawing/2014/main" id="{C1EB3A5A-6D68-E8FE-3552-DDEF4B6C7F18}"/>
              </a:ext>
            </a:extLst>
          </p:cNvPr>
          <p:cNvSpPr txBox="1">
            <a:spLocks/>
          </p:cNvSpPr>
          <p:nvPr/>
        </p:nvSpPr>
        <p:spPr>
          <a:xfrm>
            <a:off x="8763000" y="65087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A9708F84-B0AC-42AD-A9DD-AFF41622BAFA}" type="slidenum">
              <a:rPr lang="en-US" smtClean="0"/>
              <a:pPr>
                <a:spcAft>
                  <a:spcPts val="600"/>
                </a:spcAft>
              </a:pPr>
              <a:t>26</a:t>
            </a:fld>
            <a:endParaRPr lang="en-US" dirty="0"/>
          </a:p>
        </p:txBody>
      </p:sp>
      <p:pic>
        <p:nvPicPr>
          <p:cNvPr id="5" name="Picture 4">
            <a:extLst>
              <a:ext uri="{FF2B5EF4-FFF2-40B4-BE49-F238E27FC236}">
                <a16:creationId xmlns:a16="http://schemas.microsoft.com/office/drawing/2014/main" id="{AE788A02-11E4-62F5-A1C3-B9F741E273F2}"/>
              </a:ext>
            </a:extLst>
          </p:cNvPr>
          <p:cNvPicPr>
            <a:picLocks noChangeAspect="1"/>
          </p:cNvPicPr>
          <p:nvPr/>
        </p:nvPicPr>
        <p:blipFill>
          <a:blip r:embed="rId2"/>
          <a:stretch>
            <a:fillRect/>
          </a:stretch>
        </p:blipFill>
        <p:spPr>
          <a:xfrm>
            <a:off x="781050" y="457200"/>
            <a:ext cx="10629900" cy="5943600"/>
          </a:xfrm>
          <a:prstGeom prst="rect">
            <a:avLst/>
          </a:prstGeom>
        </p:spPr>
      </p:pic>
    </p:spTree>
    <p:extLst>
      <p:ext uri="{BB962C8B-B14F-4D97-AF65-F5344CB8AC3E}">
        <p14:creationId xmlns:p14="http://schemas.microsoft.com/office/powerpoint/2010/main" val="207377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011238D-C08F-4384-B031-ACA0E5DD418E}"/>
              </a:ext>
            </a:extLst>
          </p:cNvPr>
          <p:cNvPicPr>
            <a:picLocks noChangeAspect="1"/>
          </p:cNvPicPr>
          <p:nvPr/>
        </p:nvPicPr>
        <p:blipFill rotWithShape="1">
          <a:blip r:embed="rId2"/>
          <a:srcRect l="9042" t="31361" r="49"/>
          <a:stretch/>
        </p:blipFill>
        <p:spPr>
          <a:xfrm>
            <a:off x="20" y="10"/>
            <a:ext cx="12191981" cy="6857990"/>
          </a:xfrm>
          <a:prstGeom prst="rect">
            <a:avLst/>
          </a:prstGeom>
        </p:spPr>
      </p:pic>
      <p:sp>
        <p:nvSpPr>
          <p:cNvPr id="12" name="Rectangle 1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FE6AFAF-C279-403B-9120-7E71E9E01111}"/>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t>Data Analysis and Experimental Design</a:t>
            </a:r>
          </a:p>
        </p:txBody>
      </p:sp>
      <p:sp>
        <p:nvSpPr>
          <p:cNvPr id="14" name="Rectangle: Rounded Corners 1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7E54BCE-FAF2-4536-A8AB-70E5E34DBC21}"/>
              </a:ext>
            </a:extLst>
          </p:cNvPr>
          <p:cNvSpPr>
            <a:spLocks noGrp="1"/>
          </p:cNvSpPr>
          <p:nvPr>
            <p:ph type="sldNum" sz="quarter" idx="12"/>
          </p:nvPr>
        </p:nvSpPr>
        <p:spPr/>
        <p:txBody>
          <a:bodyPr/>
          <a:lstStyle/>
          <a:p>
            <a:fld id="{A9708F84-B0AC-42AD-A9DD-AFF41622BAFA}" type="slidenum">
              <a:rPr lang="en-US" smtClean="0"/>
              <a:t>27</a:t>
            </a:fld>
            <a:endParaRPr lang="en-US"/>
          </a:p>
        </p:txBody>
      </p:sp>
    </p:spTree>
    <p:extLst>
      <p:ext uri="{BB962C8B-B14F-4D97-AF65-F5344CB8AC3E}">
        <p14:creationId xmlns:p14="http://schemas.microsoft.com/office/powerpoint/2010/main" val="277891755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33B5C-4CE8-4CA7-B493-2F9F464773A3}"/>
              </a:ext>
            </a:extLst>
          </p:cNvPr>
          <p:cNvSpPr>
            <a:spLocks noGrp="1"/>
          </p:cNvSpPr>
          <p:nvPr>
            <p:ph type="title"/>
          </p:nvPr>
        </p:nvSpPr>
        <p:spPr/>
        <p:txBody>
          <a:bodyPr/>
          <a:lstStyle/>
          <a:p>
            <a:r>
              <a:rPr lang="en-US" dirty="0"/>
              <a:t>Experimental Settings</a:t>
            </a:r>
          </a:p>
        </p:txBody>
      </p:sp>
      <p:graphicFrame>
        <p:nvGraphicFramePr>
          <p:cNvPr id="4" name="Table 3">
            <a:extLst>
              <a:ext uri="{FF2B5EF4-FFF2-40B4-BE49-F238E27FC236}">
                <a16:creationId xmlns:a16="http://schemas.microsoft.com/office/drawing/2014/main" id="{F75B90CA-9E4C-423E-9EE0-47A2D626FAB3}"/>
              </a:ext>
            </a:extLst>
          </p:cNvPr>
          <p:cNvGraphicFramePr>
            <a:graphicFrameLocks noGrp="1"/>
          </p:cNvGraphicFramePr>
          <p:nvPr/>
        </p:nvGraphicFramePr>
        <p:xfrm>
          <a:off x="722388" y="1842474"/>
          <a:ext cx="10853661" cy="4126742"/>
        </p:xfrm>
        <a:graphic>
          <a:graphicData uri="http://schemas.openxmlformats.org/drawingml/2006/table">
            <a:tbl>
              <a:tblPr firstRow="1" firstCol="1" bandRow="1">
                <a:tableStyleId>{073A0DAA-6AF3-43AB-8588-CEC1D06C72B9}</a:tableStyleId>
              </a:tblPr>
              <a:tblGrid>
                <a:gridCol w="1922365">
                  <a:extLst>
                    <a:ext uri="{9D8B030D-6E8A-4147-A177-3AD203B41FA5}">
                      <a16:colId xmlns:a16="http://schemas.microsoft.com/office/drawing/2014/main" val="20000"/>
                    </a:ext>
                  </a:extLst>
                </a:gridCol>
                <a:gridCol w="2774079">
                  <a:extLst>
                    <a:ext uri="{9D8B030D-6E8A-4147-A177-3AD203B41FA5}">
                      <a16:colId xmlns:a16="http://schemas.microsoft.com/office/drawing/2014/main" val="20001"/>
                    </a:ext>
                  </a:extLst>
                </a:gridCol>
                <a:gridCol w="6157217">
                  <a:extLst>
                    <a:ext uri="{9D8B030D-6E8A-4147-A177-3AD203B41FA5}">
                      <a16:colId xmlns:a16="http://schemas.microsoft.com/office/drawing/2014/main" val="20002"/>
                    </a:ext>
                  </a:extLst>
                </a:gridCol>
              </a:tblGrid>
              <a:tr h="709137">
                <a:tc gridSpan="2">
                  <a:txBody>
                    <a:bodyPr/>
                    <a:lstStyle/>
                    <a:p>
                      <a:pPr algn="ctr">
                        <a:lnSpc>
                          <a:spcPct val="200000"/>
                        </a:lnSpc>
                        <a:spcBef>
                          <a:spcPts val="2400"/>
                        </a:spcBef>
                        <a:spcAft>
                          <a:spcPts val="0"/>
                        </a:spcAft>
                      </a:pPr>
                      <a:r>
                        <a:rPr lang="en-US" sz="1600" dirty="0">
                          <a:effectLst/>
                          <a:latin typeface="Times New Roman" panose="02020603050405020304" pitchFamily="18" charset="0"/>
                          <a:cs typeface="Times New Roman" panose="02020603050405020304" pitchFamily="18" charset="0"/>
                        </a:rPr>
                        <a:t>Notebook</a:t>
                      </a:r>
                      <a:endPar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algn="ctr">
                        <a:lnSpc>
                          <a:spcPct val="200000"/>
                        </a:lnSpc>
                        <a:spcBef>
                          <a:spcPts val="2400"/>
                        </a:spcBef>
                        <a:spcAft>
                          <a:spcPts val="0"/>
                        </a:spcAft>
                      </a:pPr>
                      <a:r>
                        <a:rPr lang="en-US" sz="1600" b="1" dirty="0" err="1">
                          <a:effectLst/>
                          <a:latin typeface="Times New Roman" panose="02020603050405020304" pitchFamily="18" charset="0"/>
                          <a:cs typeface="Times New Roman" panose="02020603050405020304" pitchFamily="18" charset="0"/>
                        </a:rPr>
                        <a:t>Macbook</a:t>
                      </a:r>
                      <a:r>
                        <a:rPr lang="en-US" sz="1600" b="1" dirty="0">
                          <a:effectLst/>
                          <a:latin typeface="Times New Roman" panose="02020603050405020304" pitchFamily="18" charset="0"/>
                          <a:cs typeface="Times New Roman" panose="02020603050405020304" pitchFamily="18" charset="0"/>
                        </a:rPr>
                        <a:t> Pro</a:t>
                      </a:r>
                      <a:endParaRPr lang="en-US"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683521">
                <a:tc rowSpan="3">
                  <a:txBody>
                    <a:bodyPr/>
                    <a:lstStyle/>
                    <a:p>
                      <a:pPr algn="ctr">
                        <a:lnSpc>
                          <a:spcPct val="200000"/>
                        </a:lnSpc>
                        <a:spcBef>
                          <a:spcPts val="2400"/>
                        </a:spcBef>
                        <a:spcAft>
                          <a:spcPts val="0"/>
                        </a:spcAft>
                      </a:pPr>
                      <a:r>
                        <a:rPr lang="en-US" sz="1600" dirty="0">
                          <a:effectLst/>
                          <a:latin typeface="Times New Roman" panose="02020603050405020304" pitchFamily="18" charset="0"/>
                          <a:cs typeface="Times New Roman" panose="02020603050405020304" pitchFamily="18" charset="0"/>
                        </a:rPr>
                        <a:t>Hardware</a:t>
                      </a:r>
                      <a:endPar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Bef>
                          <a:spcPts val="2400"/>
                        </a:spcBef>
                        <a:spcAft>
                          <a:spcPts val="0"/>
                        </a:spcAft>
                      </a:pPr>
                      <a:r>
                        <a:rPr lang="en-US" sz="1600" b="1" dirty="0">
                          <a:effectLst/>
                          <a:latin typeface="Times New Roman" panose="02020603050405020304" pitchFamily="18" charset="0"/>
                          <a:cs typeface="Times New Roman" panose="02020603050405020304" pitchFamily="18" charset="0"/>
                        </a:rPr>
                        <a:t>RAM</a:t>
                      </a:r>
                      <a:endParaRPr lang="en-US"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Bef>
                          <a:spcPts val="2400"/>
                        </a:spcBef>
                        <a:spcAft>
                          <a:spcPts val="0"/>
                        </a:spcAft>
                      </a:pPr>
                      <a:r>
                        <a:rPr lang="en-US"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GB</a:t>
                      </a:r>
                    </a:p>
                  </a:txBody>
                  <a:tcPr marL="68580" marR="68580" marT="0" marB="0"/>
                </a:tc>
                <a:extLst>
                  <a:ext uri="{0D108BD9-81ED-4DB2-BD59-A6C34878D82A}">
                    <a16:rowId xmlns:a16="http://schemas.microsoft.com/office/drawing/2014/main" val="10001"/>
                  </a:ext>
                </a:extLst>
              </a:tr>
              <a:tr h="683521">
                <a:tc vMerge="1">
                  <a:txBody>
                    <a:bodyPr/>
                    <a:lstStyle/>
                    <a:p>
                      <a:endParaRPr lang="en-US"/>
                    </a:p>
                  </a:txBody>
                  <a:tcPr/>
                </a:tc>
                <a:tc>
                  <a:txBody>
                    <a:bodyPr/>
                    <a:lstStyle/>
                    <a:p>
                      <a:pPr algn="ctr">
                        <a:lnSpc>
                          <a:spcPct val="200000"/>
                        </a:lnSpc>
                        <a:spcBef>
                          <a:spcPts val="2400"/>
                        </a:spcBef>
                        <a:spcAft>
                          <a:spcPts val="0"/>
                        </a:spcAft>
                      </a:pPr>
                      <a:r>
                        <a:rPr lang="en-US" sz="1600" b="1">
                          <a:effectLst/>
                          <a:latin typeface="Times New Roman" panose="02020603050405020304" pitchFamily="18" charset="0"/>
                          <a:cs typeface="Times New Roman" panose="02020603050405020304" pitchFamily="18" charset="0"/>
                        </a:rPr>
                        <a:t>CPU</a:t>
                      </a:r>
                      <a:endParaRPr lang="en-US" sz="16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Bef>
                          <a:spcPts val="2400"/>
                        </a:spcBef>
                        <a:spcAft>
                          <a:spcPts val="0"/>
                        </a:spcAft>
                      </a:pPr>
                      <a:r>
                        <a:rPr lang="en-US"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Apple M2 Processor (8-Core)</a:t>
                      </a:r>
                    </a:p>
                  </a:txBody>
                  <a:tcPr marL="68580" marR="68580" marT="0" marB="0"/>
                </a:tc>
                <a:extLst>
                  <a:ext uri="{0D108BD9-81ED-4DB2-BD59-A6C34878D82A}">
                    <a16:rowId xmlns:a16="http://schemas.microsoft.com/office/drawing/2014/main" val="10002"/>
                  </a:ext>
                </a:extLst>
              </a:tr>
              <a:tr h="683521">
                <a:tc vMerge="1">
                  <a:txBody>
                    <a:bodyPr/>
                    <a:lstStyle/>
                    <a:p>
                      <a:endParaRPr lang="en-US"/>
                    </a:p>
                  </a:txBody>
                  <a:tcPr/>
                </a:tc>
                <a:tc>
                  <a:txBody>
                    <a:bodyPr/>
                    <a:lstStyle/>
                    <a:p>
                      <a:pPr algn="ctr">
                        <a:lnSpc>
                          <a:spcPct val="200000"/>
                        </a:lnSpc>
                        <a:spcBef>
                          <a:spcPts val="2400"/>
                        </a:spcBef>
                        <a:spcAft>
                          <a:spcPts val="0"/>
                        </a:spcAft>
                      </a:pPr>
                      <a:r>
                        <a:rPr lang="en-US" sz="1600" b="1">
                          <a:effectLst/>
                          <a:latin typeface="Times New Roman" panose="02020603050405020304" pitchFamily="18" charset="0"/>
                          <a:cs typeface="Times New Roman" panose="02020603050405020304" pitchFamily="18" charset="0"/>
                        </a:rPr>
                        <a:t>GPU</a:t>
                      </a:r>
                      <a:endParaRPr lang="en-US" sz="16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Bef>
                          <a:spcPts val="2400"/>
                        </a:spcBef>
                        <a:spcAft>
                          <a:spcPts val="0"/>
                        </a:spcAft>
                      </a:pPr>
                      <a:r>
                        <a:rPr lang="en-US"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Apple M2 Processor (16-Core)</a:t>
                      </a:r>
                    </a:p>
                  </a:txBody>
                  <a:tcPr marL="68580" marR="68580" marT="0" marB="0"/>
                </a:tc>
                <a:extLst>
                  <a:ext uri="{0D108BD9-81ED-4DB2-BD59-A6C34878D82A}">
                    <a16:rowId xmlns:a16="http://schemas.microsoft.com/office/drawing/2014/main" val="10003"/>
                  </a:ext>
                </a:extLst>
              </a:tr>
              <a:tr h="683521">
                <a:tc rowSpan="2">
                  <a:txBody>
                    <a:bodyPr/>
                    <a:lstStyle/>
                    <a:p>
                      <a:pPr algn="ctr">
                        <a:lnSpc>
                          <a:spcPct val="200000"/>
                        </a:lnSpc>
                        <a:spcBef>
                          <a:spcPts val="2400"/>
                        </a:spcBef>
                        <a:spcAft>
                          <a:spcPts val="0"/>
                        </a:spcAft>
                      </a:pPr>
                      <a:r>
                        <a:rPr lang="en-US" sz="1600" dirty="0">
                          <a:effectLst/>
                          <a:latin typeface="Times New Roman" panose="02020603050405020304" pitchFamily="18" charset="0"/>
                          <a:cs typeface="Times New Roman" panose="02020603050405020304" pitchFamily="18" charset="0"/>
                        </a:rPr>
                        <a:t>Software</a:t>
                      </a:r>
                      <a:endPar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200000"/>
                        </a:lnSpc>
                        <a:spcBef>
                          <a:spcPts val="2400"/>
                        </a:spcBef>
                        <a:spcAft>
                          <a:spcPts val="0"/>
                        </a:spcAft>
                      </a:pPr>
                      <a:r>
                        <a:rPr lang="en-US" sz="1600" b="1" dirty="0">
                          <a:effectLst/>
                          <a:latin typeface="Times New Roman" panose="02020603050405020304" pitchFamily="18" charset="0"/>
                          <a:cs typeface="Times New Roman" panose="02020603050405020304" pitchFamily="18" charset="0"/>
                        </a:rPr>
                        <a:t>OS</a:t>
                      </a:r>
                      <a:endParaRPr lang="en-US"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Bef>
                          <a:spcPts val="2400"/>
                        </a:spcBef>
                        <a:spcAft>
                          <a:spcPts val="0"/>
                        </a:spcAft>
                      </a:pPr>
                      <a:r>
                        <a:rPr lang="en-US"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Mac OS Ventura</a:t>
                      </a:r>
                    </a:p>
                  </a:txBody>
                  <a:tcPr marL="68580" marR="68580" marT="0" marB="0"/>
                </a:tc>
                <a:extLst>
                  <a:ext uri="{0D108BD9-81ED-4DB2-BD59-A6C34878D82A}">
                    <a16:rowId xmlns:a16="http://schemas.microsoft.com/office/drawing/2014/main" val="10004"/>
                  </a:ext>
                </a:extLst>
              </a:tr>
              <a:tr h="683521">
                <a:tc vMerge="1">
                  <a:txBody>
                    <a:bodyPr/>
                    <a:lstStyle/>
                    <a:p>
                      <a:endParaRPr lang="en-US"/>
                    </a:p>
                  </a:txBody>
                  <a:tcPr/>
                </a:tc>
                <a:tc>
                  <a:txBody>
                    <a:bodyPr/>
                    <a:lstStyle/>
                    <a:p>
                      <a:pPr algn="ctr">
                        <a:lnSpc>
                          <a:spcPct val="200000"/>
                        </a:lnSpc>
                        <a:spcBef>
                          <a:spcPts val="2400"/>
                        </a:spcBef>
                        <a:spcAft>
                          <a:spcPts val="0"/>
                        </a:spcAft>
                      </a:pPr>
                      <a:r>
                        <a:rPr lang="en-US" sz="1600" b="1" dirty="0">
                          <a:effectLst/>
                          <a:latin typeface="Times New Roman" panose="02020603050405020304" pitchFamily="18" charset="0"/>
                          <a:cs typeface="Times New Roman" panose="02020603050405020304" pitchFamily="18" charset="0"/>
                        </a:rPr>
                        <a:t>APPS</a:t>
                      </a:r>
                      <a:endParaRPr lang="en-US"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Bef>
                          <a:spcPts val="2400"/>
                        </a:spcBef>
                        <a:spcAft>
                          <a:spcPts val="0"/>
                        </a:spcAft>
                      </a:pPr>
                      <a:r>
                        <a:rPr lang="en-US" sz="1600" b="1" dirty="0">
                          <a:effectLst/>
                          <a:latin typeface="Times New Roman" panose="02020603050405020304" pitchFamily="18" charset="0"/>
                          <a:cs typeface="Times New Roman" panose="02020603050405020304" pitchFamily="18" charset="0"/>
                        </a:rPr>
                        <a:t>Python 3, Jupiter notebook and Visual Studio Code</a:t>
                      </a:r>
                      <a:endParaRPr lang="en-US"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
        <p:nvSpPr>
          <p:cNvPr id="3" name="Slide Number Placeholder 2">
            <a:extLst>
              <a:ext uri="{FF2B5EF4-FFF2-40B4-BE49-F238E27FC236}">
                <a16:creationId xmlns:a16="http://schemas.microsoft.com/office/drawing/2014/main" id="{512538CE-69D6-403A-8636-CCEAC69C49EF}"/>
              </a:ext>
            </a:extLst>
          </p:cNvPr>
          <p:cNvSpPr>
            <a:spLocks noGrp="1"/>
          </p:cNvSpPr>
          <p:nvPr>
            <p:ph type="sldNum" sz="quarter" idx="12"/>
          </p:nvPr>
        </p:nvSpPr>
        <p:spPr/>
        <p:txBody>
          <a:bodyPr/>
          <a:lstStyle/>
          <a:p>
            <a:fld id="{A9708F84-B0AC-42AD-A9DD-AFF41622BAFA}" type="slidenum">
              <a:rPr lang="en-US" smtClean="0"/>
              <a:t>28</a:t>
            </a:fld>
            <a:endParaRPr lang="en-US"/>
          </a:p>
        </p:txBody>
      </p:sp>
    </p:spTree>
    <p:extLst>
      <p:ext uri="{BB962C8B-B14F-4D97-AF65-F5344CB8AC3E}">
        <p14:creationId xmlns:p14="http://schemas.microsoft.com/office/powerpoint/2010/main" val="194824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D8E9-72ED-09CD-1907-87B93FD32156}"/>
              </a:ext>
            </a:extLst>
          </p:cNvPr>
          <p:cNvSpPr>
            <a:spLocks noGrp="1"/>
          </p:cNvSpPr>
          <p:nvPr>
            <p:ph type="title"/>
          </p:nvPr>
        </p:nvSpPr>
        <p:spPr>
          <a:xfrm>
            <a:off x="28575" y="70432"/>
            <a:ext cx="4133850" cy="290936"/>
          </a:xfrm>
        </p:spPr>
        <p:txBody>
          <a:bodyPr>
            <a:normAutofit fontScale="90000"/>
          </a:bodyPr>
          <a:lstStyle/>
          <a:p>
            <a:pPr algn="ctr"/>
            <a:r>
              <a:rPr lang="en-US" b="1" u="sng" dirty="0">
                <a:latin typeface="Times New Roman" panose="02020603050405020304" pitchFamily="18" charset="0"/>
                <a:cs typeface="Times New Roman" panose="02020603050405020304" pitchFamily="18" charset="0"/>
              </a:rPr>
              <a:t>Data Descriptions</a:t>
            </a:r>
          </a:p>
        </p:txBody>
      </p:sp>
      <p:sp>
        <p:nvSpPr>
          <p:cNvPr id="4" name="Slide Number Placeholder 3">
            <a:extLst>
              <a:ext uri="{FF2B5EF4-FFF2-40B4-BE49-F238E27FC236}">
                <a16:creationId xmlns:a16="http://schemas.microsoft.com/office/drawing/2014/main" id="{5EBF91E9-F9C7-23A8-EE41-808EE81987D8}"/>
              </a:ext>
            </a:extLst>
          </p:cNvPr>
          <p:cNvSpPr>
            <a:spLocks noGrp="1"/>
          </p:cNvSpPr>
          <p:nvPr>
            <p:ph type="sldNum" sz="quarter" idx="12"/>
          </p:nvPr>
        </p:nvSpPr>
        <p:spPr>
          <a:xfrm>
            <a:off x="407472" y="6324600"/>
            <a:ext cx="386278" cy="365125"/>
          </a:xfrm>
        </p:spPr>
        <p:txBody>
          <a:bodyPr/>
          <a:lstStyle/>
          <a:p>
            <a:fld id="{A9708F84-B0AC-42AD-A9DD-AFF41622BAFA}" type="slidenum">
              <a:rPr lang="en-US" smtClean="0"/>
              <a:t>29</a:t>
            </a:fld>
            <a:endParaRPr lang="en-US"/>
          </a:p>
        </p:txBody>
      </p:sp>
      <p:pic>
        <p:nvPicPr>
          <p:cNvPr id="5" name="Picture 4">
            <a:extLst>
              <a:ext uri="{FF2B5EF4-FFF2-40B4-BE49-F238E27FC236}">
                <a16:creationId xmlns:a16="http://schemas.microsoft.com/office/drawing/2014/main" id="{881A4565-BD6A-E087-0457-BD4A9046FFE0}"/>
              </a:ext>
            </a:extLst>
          </p:cNvPr>
          <p:cNvPicPr>
            <a:picLocks noChangeAspect="1"/>
          </p:cNvPicPr>
          <p:nvPr/>
        </p:nvPicPr>
        <p:blipFill>
          <a:blip r:embed="rId2"/>
          <a:stretch>
            <a:fillRect/>
          </a:stretch>
        </p:blipFill>
        <p:spPr>
          <a:xfrm>
            <a:off x="407472" y="742950"/>
            <a:ext cx="11377056" cy="57912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9572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99072" y="1961531"/>
            <a:ext cx="6926826" cy="2504306"/>
          </a:xfrm>
          <a:prstGeom prst="rect">
            <a:avLst/>
          </a:prstGeom>
        </p:spPr>
        <p:txBody>
          <a:bodyPr vert="horz" wrap="square" lIns="0" tIns="11206" rIns="0" bIns="0" rtlCol="0" anchor="ctr">
            <a:spAutoFit/>
          </a:bodyPr>
          <a:lstStyle/>
          <a:p>
            <a:pPr marL="11206" marR="4483" algn="ctr">
              <a:lnSpc>
                <a:spcPct val="100000"/>
              </a:lnSpc>
              <a:spcBef>
                <a:spcPts val="88"/>
              </a:spcBef>
            </a:pPr>
            <a:r>
              <a:rPr sz="5400" u="sng" dirty="0">
                <a:solidFill>
                  <a:srgbClr val="323232"/>
                </a:solidFill>
                <a:latin typeface="+mn-lt"/>
              </a:rPr>
              <a:t>Research Background</a:t>
            </a:r>
            <a:r>
              <a:rPr sz="5400" u="sng" spc="-97" dirty="0">
                <a:solidFill>
                  <a:srgbClr val="323232"/>
                </a:solidFill>
                <a:latin typeface="+mn-lt"/>
              </a:rPr>
              <a:t> </a:t>
            </a:r>
            <a:br>
              <a:rPr lang="en-US" sz="5400" spc="-97" dirty="0">
                <a:solidFill>
                  <a:srgbClr val="323232"/>
                </a:solidFill>
                <a:latin typeface="+mn-lt"/>
              </a:rPr>
            </a:br>
            <a:r>
              <a:rPr sz="5400" dirty="0">
                <a:solidFill>
                  <a:srgbClr val="323232"/>
                </a:solidFill>
                <a:latin typeface="+mn-lt"/>
              </a:rPr>
              <a:t>and  </a:t>
            </a:r>
            <a:br>
              <a:rPr lang="en-US" sz="5400" dirty="0">
                <a:solidFill>
                  <a:srgbClr val="323232"/>
                </a:solidFill>
                <a:latin typeface="+mn-lt"/>
              </a:rPr>
            </a:br>
            <a:r>
              <a:rPr lang="en-US" sz="5400" u="sng" spc="-4" dirty="0">
                <a:solidFill>
                  <a:srgbClr val="323232"/>
                </a:solidFill>
                <a:latin typeface="+mn-lt"/>
              </a:rPr>
              <a:t>Literature Study</a:t>
            </a:r>
            <a:endParaRPr sz="5400" u="sng" dirty="0">
              <a:latin typeface="+mn-lt"/>
            </a:endParaRPr>
          </a:p>
        </p:txBody>
      </p:sp>
      <p:sp>
        <p:nvSpPr>
          <p:cNvPr id="4" name="Slide Number Placeholder 3">
            <a:extLst>
              <a:ext uri="{FF2B5EF4-FFF2-40B4-BE49-F238E27FC236}">
                <a16:creationId xmlns:a16="http://schemas.microsoft.com/office/drawing/2014/main" id="{F9056475-3CB7-4296-9666-70FF4FAB3E21}"/>
              </a:ext>
            </a:extLst>
          </p:cNvPr>
          <p:cNvSpPr>
            <a:spLocks noGrp="1"/>
          </p:cNvSpPr>
          <p:nvPr>
            <p:ph type="sldNum" sz="quarter" idx="12"/>
          </p:nvPr>
        </p:nvSpPr>
        <p:spPr/>
        <p:txBody>
          <a:bodyPr/>
          <a:lstStyle/>
          <a:p>
            <a:fld id="{A9708F84-B0AC-42AD-A9DD-AFF41622BAFA}" type="slidenum">
              <a:rPr lang="en-US" smtClean="0"/>
              <a:t>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CDB7D-CF73-035D-EAA8-C0A56A493D53}"/>
              </a:ext>
            </a:extLst>
          </p:cNvPr>
          <p:cNvSpPr>
            <a:spLocks noGrp="1"/>
          </p:cNvSpPr>
          <p:nvPr>
            <p:ph type="title"/>
          </p:nvPr>
        </p:nvSpPr>
        <p:spPr>
          <a:xfrm>
            <a:off x="215537" y="66676"/>
            <a:ext cx="10515600" cy="1325563"/>
          </a:xfrm>
        </p:spPr>
        <p:txBody>
          <a:bodyPr/>
          <a:lstStyle/>
          <a:p>
            <a:r>
              <a:rPr lang="en-US" dirty="0"/>
              <a:t>Data Preparation on BFRSS</a:t>
            </a:r>
          </a:p>
        </p:txBody>
      </p:sp>
      <p:sp>
        <p:nvSpPr>
          <p:cNvPr id="4" name="Slide Number Placeholder 3">
            <a:extLst>
              <a:ext uri="{FF2B5EF4-FFF2-40B4-BE49-F238E27FC236}">
                <a16:creationId xmlns:a16="http://schemas.microsoft.com/office/drawing/2014/main" id="{8B1EFA1A-F801-2F5C-1AFD-A0CEE5B7DE74}"/>
              </a:ext>
            </a:extLst>
          </p:cNvPr>
          <p:cNvSpPr>
            <a:spLocks noGrp="1"/>
          </p:cNvSpPr>
          <p:nvPr>
            <p:ph type="sldNum" sz="quarter" idx="12"/>
          </p:nvPr>
        </p:nvSpPr>
        <p:spPr/>
        <p:txBody>
          <a:bodyPr/>
          <a:lstStyle/>
          <a:p>
            <a:fld id="{A9708F84-B0AC-42AD-A9DD-AFF41622BAFA}" type="slidenum">
              <a:rPr lang="en-US" smtClean="0"/>
              <a:t>30</a:t>
            </a:fld>
            <a:endParaRPr lang="en-US"/>
          </a:p>
        </p:txBody>
      </p:sp>
      <p:sp>
        <p:nvSpPr>
          <p:cNvPr id="5" name="Rectangle 2">
            <a:extLst>
              <a:ext uri="{FF2B5EF4-FFF2-40B4-BE49-F238E27FC236}">
                <a16:creationId xmlns:a16="http://schemas.microsoft.com/office/drawing/2014/main" id="{153B7E8A-2966-A710-A85E-069CAF24572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Table 6">
            <a:extLst>
              <a:ext uri="{FF2B5EF4-FFF2-40B4-BE49-F238E27FC236}">
                <a16:creationId xmlns:a16="http://schemas.microsoft.com/office/drawing/2014/main" id="{BB7B3406-0199-D1A2-D68B-2C98EC3B68C4}"/>
              </a:ext>
            </a:extLst>
          </p:cNvPr>
          <p:cNvGraphicFramePr>
            <a:graphicFrameLocks noGrp="1"/>
          </p:cNvGraphicFramePr>
          <p:nvPr>
            <p:extLst>
              <p:ext uri="{D42A27DB-BD31-4B8C-83A1-F6EECF244321}">
                <p14:modId xmlns:p14="http://schemas.microsoft.com/office/powerpoint/2010/main" val="2431353194"/>
              </p:ext>
            </p:extLst>
          </p:nvPr>
        </p:nvGraphicFramePr>
        <p:xfrm>
          <a:off x="597736" y="1168174"/>
          <a:ext cx="4389120" cy="2585914"/>
        </p:xfrm>
        <a:graphic>
          <a:graphicData uri="http://schemas.openxmlformats.org/drawingml/2006/table">
            <a:tbl>
              <a:tblPr firstRow="1" firstCol="1" bandRow="1">
                <a:tableStyleId>{5C22544A-7EE6-4342-B048-85BDC9FD1C3A}</a:tableStyleId>
              </a:tblPr>
              <a:tblGrid>
                <a:gridCol w="514614">
                  <a:extLst>
                    <a:ext uri="{9D8B030D-6E8A-4147-A177-3AD203B41FA5}">
                      <a16:colId xmlns:a16="http://schemas.microsoft.com/office/drawing/2014/main" val="2426390359"/>
                    </a:ext>
                  </a:extLst>
                </a:gridCol>
                <a:gridCol w="702544">
                  <a:extLst>
                    <a:ext uri="{9D8B030D-6E8A-4147-A177-3AD203B41FA5}">
                      <a16:colId xmlns:a16="http://schemas.microsoft.com/office/drawing/2014/main" val="2636631950"/>
                    </a:ext>
                  </a:extLst>
                </a:gridCol>
                <a:gridCol w="1052935">
                  <a:extLst>
                    <a:ext uri="{9D8B030D-6E8A-4147-A177-3AD203B41FA5}">
                      <a16:colId xmlns:a16="http://schemas.microsoft.com/office/drawing/2014/main" val="729356085"/>
                    </a:ext>
                  </a:extLst>
                </a:gridCol>
                <a:gridCol w="1052935">
                  <a:extLst>
                    <a:ext uri="{9D8B030D-6E8A-4147-A177-3AD203B41FA5}">
                      <a16:colId xmlns:a16="http://schemas.microsoft.com/office/drawing/2014/main" val="2623162732"/>
                    </a:ext>
                  </a:extLst>
                </a:gridCol>
                <a:gridCol w="1066092">
                  <a:extLst>
                    <a:ext uri="{9D8B030D-6E8A-4147-A177-3AD203B41FA5}">
                      <a16:colId xmlns:a16="http://schemas.microsoft.com/office/drawing/2014/main" val="401450182"/>
                    </a:ext>
                  </a:extLst>
                </a:gridCol>
              </a:tblGrid>
              <a:tr h="390525">
                <a:tc>
                  <a:txBody>
                    <a:bodyPr/>
                    <a:lstStyle/>
                    <a:p>
                      <a:pPr algn="ctr">
                        <a:lnSpc>
                          <a:spcPct val="200000"/>
                        </a:lnSpc>
                      </a:pPr>
                      <a:r>
                        <a:rPr lang="en-US" sz="1200" dirty="0">
                          <a:effectLst/>
                        </a:rPr>
                        <a:t>No</a:t>
                      </a:r>
                      <a:endParaRPr lang="en-US" sz="12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a:effectLst/>
                        </a:rPr>
                        <a:t>Year</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a:effectLst/>
                        </a:rPr>
                        <a:t>Total Variable</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a:effectLst/>
                        </a:rPr>
                        <a:t>Variable Used</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a:effectLst/>
                        </a:rPr>
                        <a:t>Total Row</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952854292"/>
                  </a:ext>
                </a:extLst>
              </a:tr>
              <a:tr h="238125">
                <a:tc>
                  <a:txBody>
                    <a:bodyPr/>
                    <a:lstStyle/>
                    <a:p>
                      <a:pPr algn="ctr">
                        <a:lnSpc>
                          <a:spcPct val="200000"/>
                        </a:lnSpc>
                      </a:pPr>
                      <a:r>
                        <a:rPr lang="en-US" sz="1200">
                          <a:effectLst/>
                        </a:rPr>
                        <a:t>1</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a:effectLst/>
                        </a:rPr>
                        <a:t>2016</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a:effectLst/>
                        </a:rPr>
                        <a:t>275</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dirty="0">
                          <a:effectLst/>
                        </a:rPr>
                        <a:t>33</a:t>
                      </a:r>
                      <a:endParaRPr lang="en-US" sz="12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a:effectLst/>
                        </a:rPr>
                        <a:t>486.303</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08729720"/>
                  </a:ext>
                </a:extLst>
              </a:tr>
              <a:tr h="200025">
                <a:tc>
                  <a:txBody>
                    <a:bodyPr/>
                    <a:lstStyle/>
                    <a:p>
                      <a:pPr algn="ctr">
                        <a:lnSpc>
                          <a:spcPct val="200000"/>
                        </a:lnSpc>
                      </a:pPr>
                      <a:r>
                        <a:rPr lang="en-US" sz="1200">
                          <a:effectLst/>
                        </a:rPr>
                        <a:t>2</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a:effectLst/>
                        </a:rPr>
                        <a:t>2017</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a:effectLst/>
                        </a:rPr>
                        <a:t>358</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a:effectLst/>
                        </a:rPr>
                        <a:t>33</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a:effectLst/>
                        </a:rPr>
                        <a:t>450.016 </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576346157"/>
                  </a:ext>
                </a:extLst>
              </a:tr>
              <a:tr h="200025">
                <a:tc>
                  <a:txBody>
                    <a:bodyPr/>
                    <a:lstStyle/>
                    <a:p>
                      <a:pPr algn="ctr">
                        <a:lnSpc>
                          <a:spcPct val="200000"/>
                        </a:lnSpc>
                      </a:pPr>
                      <a:r>
                        <a:rPr lang="en-US" sz="1200">
                          <a:effectLst/>
                        </a:rPr>
                        <a:t>3</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a:effectLst/>
                        </a:rPr>
                        <a:t>2018</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a:effectLst/>
                        </a:rPr>
                        <a:t>275</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dirty="0">
                          <a:effectLst/>
                        </a:rPr>
                        <a:t>33</a:t>
                      </a:r>
                      <a:endParaRPr lang="en-US" sz="12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a:effectLst/>
                        </a:rPr>
                        <a:t>437.436</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062267517"/>
                  </a:ext>
                </a:extLst>
              </a:tr>
              <a:tr h="200025">
                <a:tc>
                  <a:txBody>
                    <a:bodyPr/>
                    <a:lstStyle/>
                    <a:p>
                      <a:pPr algn="ctr">
                        <a:lnSpc>
                          <a:spcPct val="200000"/>
                        </a:lnSpc>
                      </a:pPr>
                      <a:r>
                        <a:rPr lang="en-US" sz="1200">
                          <a:effectLst/>
                        </a:rPr>
                        <a:t>4</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a:effectLst/>
                        </a:rPr>
                        <a:t>2019</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a:effectLst/>
                        </a:rPr>
                        <a:t>342</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a:effectLst/>
                        </a:rPr>
                        <a:t>33</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a:effectLst/>
                        </a:rPr>
                        <a:t>418.268</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31619729"/>
                  </a:ext>
                </a:extLst>
              </a:tr>
              <a:tr h="200025">
                <a:tc>
                  <a:txBody>
                    <a:bodyPr/>
                    <a:lstStyle/>
                    <a:p>
                      <a:pPr algn="ctr">
                        <a:lnSpc>
                          <a:spcPct val="200000"/>
                        </a:lnSpc>
                      </a:pPr>
                      <a:r>
                        <a:rPr lang="en-US" sz="1200">
                          <a:effectLst/>
                        </a:rPr>
                        <a:t>5</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a:effectLst/>
                        </a:rPr>
                        <a:t>2020</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a:effectLst/>
                        </a:rPr>
                        <a:t>279</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a:effectLst/>
                        </a:rPr>
                        <a:t>33</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dirty="0">
                          <a:effectLst/>
                        </a:rPr>
                        <a:t>401.958 </a:t>
                      </a:r>
                      <a:endParaRPr lang="en-US" sz="12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253896178"/>
                  </a:ext>
                </a:extLst>
              </a:tr>
              <a:tr h="200025">
                <a:tc>
                  <a:txBody>
                    <a:bodyPr/>
                    <a:lstStyle/>
                    <a:p>
                      <a:pPr algn="ctr">
                        <a:lnSpc>
                          <a:spcPct val="200000"/>
                        </a:lnSpc>
                      </a:pPr>
                      <a:r>
                        <a:rPr lang="en-US" sz="1200">
                          <a:effectLst/>
                        </a:rPr>
                        <a:t>6</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a:effectLst/>
                        </a:rPr>
                        <a:t>2021</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dirty="0">
                          <a:effectLst/>
                        </a:rPr>
                        <a:t>303</a:t>
                      </a:r>
                      <a:endParaRPr lang="en-US" sz="12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a:effectLst/>
                        </a:rPr>
                        <a:t>33</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200000"/>
                        </a:lnSpc>
                      </a:pPr>
                      <a:r>
                        <a:rPr lang="en-US" sz="1200">
                          <a:effectLst/>
                        </a:rPr>
                        <a:t>438.693</a:t>
                      </a:r>
                      <a:endParaRPr lang="en-US" sz="120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650655224"/>
                  </a:ext>
                </a:extLst>
              </a:tr>
              <a:tr h="195580">
                <a:tc gridSpan="4">
                  <a:txBody>
                    <a:bodyPr/>
                    <a:lstStyle/>
                    <a:p>
                      <a:pPr algn="ctr">
                        <a:lnSpc>
                          <a:spcPct val="200000"/>
                        </a:lnSpc>
                      </a:pPr>
                      <a:r>
                        <a:rPr lang="en-US" sz="1200" dirty="0">
                          <a:effectLst/>
                        </a:rPr>
                        <a:t>Total</a:t>
                      </a:r>
                      <a:endParaRPr lang="en-US" sz="12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lnSpc>
                          <a:spcPct val="200000"/>
                        </a:lnSpc>
                      </a:pPr>
                      <a:r>
                        <a:rPr lang="en-US" sz="1200" dirty="0">
                          <a:effectLst/>
                        </a:rPr>
                        <a:t>2.632.674</a:t>
                      </a:r>
                      <a:endParaRPr lang="en-US" sz="12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950865452"/>
                  </a:ext>
                </a:extLst>
              </a:tr>
            </a:tbl>
          </a:graphicData>
        </a:graphic>
      </p:graphicFrame>
      <p:graphicFrame>
        <p:nvGraphicFramePr>
          <p:cNvPr id="3" name="Object 2">
            <a:extLst>
              <a:ext uri="{FF2B5EF4-FFF2-40B4-BE49-F238E27FC236}">
                <a16:creationId xmlns:a16="http://schemas.microsoft.com/office/drawing/2014/main" id="{D12E2E08-66A4-C5BC-4F90-1CB624DD7ECD}"/>
              </a:ext>
            </a:extLst>
          </p:cNvPr>
          <p:cNvGraphicFramePr>
            <a:graphicFrameLocks noChangeAspect="1"/>
          </p:cNvGraphicFramePr>
          <p:nvPr>
            <p:extLst>
              <p:ext uri="{D42A27DB-BD31-4B8C-83A1-F6EECF244321}">
                <p14:modId xmlns:p14="http://schemas.microsoft.com/office/powerpoint/2010/main" val="345969471"/>
              </p:ext>
            </p:extLst>
          </p:nvPr>
        </p:nvGraphicFramePr>
        <p:xfrm>
          <a:off x="7550551" y="279014"/>
          <a:ext cx="2365356" cy="6395222"/>
        </p:xfrm>
        <a:graphic>
          <a:graphicData uri="http://schemas.openxmlformats.org/presentationml/2006/ole">
            <mc:AlternateContent xmlns:mc="http://schemas.openxmlformats.org/markup-compatibility/2006">
              <mc:Choice xmlns:v="urn:schemas-microsoft-com:vml" Requires="v">
                <p:oleObj r:id="rId2" imgW="2679700" imgH="7277100" progId="Visio.Drawing.15">
                  <p:embed/>
                </p:oleObj>
              </mc:Choice>
              <mc:Fallback>
                <p:oleObj r:id="rId2" imgW="2679700" imgH="7277100" progId="Visio.Drawing.15">
                  <p:embed/>
                  <p:pic>
                    <p:nvPicPr>
                      <p:cNvPr id="6" name="Object 5">
                        <a:extLst>
                          <a:ext uri="{FF2B5EF4-FFF2-40B4-BE49-F238E27FC236}">
                            <a16:creationId xmlns:a16="http://schemas.microsoft.com/office/drawing/2014/main" id="{158C586A-C11C-A350-EE2B-83233D8D1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0551" y="279014"/>
                        <a:ext cx="2365356" cy="6395222"/>
                      </a:xfrm>
                      <a:prstGeom prst="rect">
                        <a:avLst/>
                      </a:prstGeom>
                      <a:noFill/>
                    </p:spPr>
                  </p:pic>
                </p:oleObj>
              </mc:Fallback>
            </mc:AlternateContent>
          </a:graphicData>
        </a:graphic>
      </p:graphicFrame>
      <p:sp>
        <p:nvSpPr>
          <p:cNvPr id="6" name="Rectangle 2">
            <a:extLst>
              <a:ext uri="{FF2B5EF4-FFF2-40B4-BE49-F238E27FC236}">
                <a16:creationId xmlns:a16="http://schemas.microsoft.com/office/drawing/2014/main" id="{6C14AF1C-C0E5-157A-D695-E23767379FE9}"/>
              </a:ext>
            </a:extLst>
          </p:cNvPr>
          <p:cNvSpPr>
            <a:spLocks noChangeArrowheads="1"/>
          </p:cNvSpPr>
          <p:nvPr/>
        </p:nvSpPr>
        <p:spPr bwMode="auto">
          <a:xfrm>
            <a:off x="2652959" y="3381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a:extLst>
              <a:ext uri="{FF2B5EF4-FFF2-40B4-BE49-F238E27FC236}">
                <a16:creationId xmlns:a16="http://schemas.microsoft.com/office/drawing/2014/main" id="{7F0DD48F-D528-32E9-4D59-792A3F28C4D7}"/>
              </a:ext>
            </a:extLst>
          </p:cNvPr>
          <p:cNvGraphicFramePr>
            <a:graphicFrameLocks noChangeAspect="1"/>
          </p:cNvGraphicFramePr>
          <p:nvPr>
            <p:extLst>
              <p:ext uri="{D42A27DB-BD31-4B8C-83A1-F6EECF244321}">
                <p14:modId xmlns:p14="http://schemas.microsoft.com/office/powerpoint/2010/main" val="3303972192"/>
              </p:ext>
            </p:extLst>
          </p:nvPr>
        </p:nvGraphicFramePr>
        <p:xfrm>
          <a:off x="531910" y="3835131"/>
          <a:ext cx="4520771" cy="2906210"/>
        </p:xfrm>
        <a:graphic>
          <a:graphicData uri="http://schemas.openxmlformats.org/presentationml/2006/ole">
            <mc:AlternateContent xmlns:mc="http://schemas.openxmlformats.org/markup-compatibility/2006">
              <mc:Choice xmlns:v="urn:schemas-microsoft-com:vml" Requires="v">
                <p:oleObj r:id="rId4" imgW="9982200" imgH="5524500" progId="Visio.Drawing.15">
                  <p:embed/>
                </p:oleObj>
              </mc:Choice>
              <mc:Fallback>
                <p:oleObj r:id="rId4" imgW="9982200" imgH="552450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910" y="3835131"/>
                        <a:ext cx="4520771" cy="2906210"/>
                      </a:xfrm>
                      <a:prstGeom prst="rect">
                        <a:avLst/>
                      </a:prstGeom>
                      <a:noFill/>
                    </p:spPr>
                  </p:pic>
                </p:oleObj>
              </mc:Fallback>
            </mc:AlternateContent>
          </a:graphicData>
        </a:graphic>
      </p:graphicFrame>
    </p:spTree>
    <p:extLst>
      <p:ext uri="{BB962C8B-B14F-4D97-AF65-F5344CB8AC3E}">
        <p14:creationId xmlns:p14="http://schemas.microsoft.com/office/powerpoint/2010/main" val="142129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D0F3FA-5BB5-428C-F264-F01011CE69E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Methodology: Learning Framework 1</a:t>
            </a:r>
          </a:p>
        </p:txBody>
      </p:sp>
      <p:sp>
        <p:nvSpPr>
          <p:cNvPr id="3" name="Slide Number Placeholder 2">
            <a:extLst>
              <a:ext uri="{FF2B5EF4-FFF2-40B4-BE49-F238E27FC236}">
                <a16:creationId xmlns:a16="http://schemas.microsoft.com/office/drawing/2014/main" id="{0DF1A9B1-4288-2B89-83F2-8F17908CACCE}"/>
              </a:ext>
            </a:extLst>
          </p:cNvPr>
          <p:cNvSpPr>
            <a:spLocks noGrp="1"/>
          </p:cNvSpPr>
          <p:nvPr>
            <p:ph type="sldNum" sz="quarter" idx="12"/>
          </p:nvPr>
        </p:nvSpPr>
        <p:spPr>
          <a:xfrm>
            <a:off x="11310257" y="6356350"/>
            <a:ext cx="560009" cy="365125"/>
          </a:xfrm>
        </p:spPr>
        <p:txBody>
          <a:bodyPr vert="horz" lIns="91440" tIns="45720" rIns="91440" bIns="45720" rtlCol="0">
            <a:normAutofit/>
          </a:bodyPr>
          <a:lstStyle/>
          <a:p>
            <a:pPr>
              <a:spcAft>
                <a:spcPts val="600"/>
              </a:spcAft>
            </a:pPr>
            <a:fld id="{A9708F84-B0AC-42AD-A9DD-AFF41622BAFA}" type="slidenum">
              <a:rPr lang="en-US">
                <a:solidFill>
                  <a:srgbClr val="898989"/>
                </a:solidFill>
              </a:rPr>
              <a:pPr>
                <a:spcAft>
                  <a:spcPts val="600"/>
                </a:spcAft>
              </a:pPr>
              <a:t>31</a:t>
            </a:fld>
            <a:endParaRPr lang="en-US">
              <a:solidFill>
                <a:srgbClr val="898989"/>
              </a:solidFill>
            </a:endParaRPr>
          </a:p>
        </p:txBody>
      </p:sp>
      <p:pic>
        <p:nvPicPr>
          <p:cNvPr id="2050" name="Picture 2">
            <a:extLst>
              <a:ext uri="{FF2B5EF4-FFF2-40B4-BE49-F238E27FC236}">
                <a16:creationId xmlns:a16="http://schemas.microsoft.com/office/drawing/2014/main" id="{CEBFAD56-E794-FCB8-36AD-2B71D40BC3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9107" y="0"/>
            <a:ext cx="4165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52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data processing&#10;&#10;Description automatically generated">
            <a:extLst>
              <a:ext uri="{FF2B5EF4-FFF2-40B4-BE49-F238E27FC236}">
                <a16:creationId xmlns:a16="http://schemas.microsoft.com/office/drawing/2014/main" id="{51A1F9DD-D7CC-0337-F672-7BF984FFAB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3524794" y="32715"/>
            <a:ext cx="3956352" cy="6792569"/>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0408A1CC-F621-570E-963A-7865A8A804AA}"/>
              </a:ext>
            </a:extLst>
          </p:cNvPr>
          <p:cNvPicPr>
            <a:picLocks noChangeAspect="1"/>
          </p:cNvPicPr>
          <p:nvPr/>
        </p:nvPicPr>
        <p:blipFill>
          <a:blip r:embed="rId3"/>
          <a:stretch>
            <a:fillRect/>
          </a:stretch>
        </p:blipFill>
        <p:spPr>
          <a:xfrm>
            <a:off x="7708085" y="361950"/>
            <a:ext cx="4162181" cy="5994400"/>
          </a:xfrm>
          <a:prstGeom prst="rect">
            <a:avLst/>
          </a:prstGeom>
        </p:spPr>
      </p:pic>
      <p:sp>
        <p:nvSpPr>
          <p:cNvPr id="2" name="Title 1">
            <a:extLst>
              <a:ext uri="{FF2B5EF4-FFF2-40B4-BE49-F238E27FC236}">
                <a16:creationId xmlns:a16="http://schemas.microsoft.com/office/drawing/2014/main" id="{DCBA2658-6607-4F56-8712-8E3E1E42309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RO 1: Enhanced Data-preprocessing </a:t>
            </a:r>
          </a:p>
        </p:txBody>
      </p:sp>
      <p:sp>
        <p:nvSpPr>
          <p:cNvPr id="4" name="Slide Number Placeholder 3">
            <a:extLst>
              <a:ext uri="{FF2B5EF4-FFF2-40B4-BE49-F238E27FC236}">
                <a16:creationId xmlns:a16="http://schemas.microsoft.com/office/drawing/2014/main" id="{2C8A3757-06C2-4FAD-A3B8-63FEB1116292}"/>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A9708F84-B0AC-42AD-A9DD-AFF41622BAFA}" type="slidenum">
              <a:rPr lang="en-US">
                <a:solidFill>
                  <a:srgbClr val="898989"/>
                </a:solidFill>
              </a:rPr>
              <a:pPr>
                <a:spcAft>
                  <a:spcPts val="600"/>
                </a:spcAft>
              </a:pPr>
              <a:t>32</a:t>
            </a:fld>
            <a:endParaRPr lang="en-US">
              <a:solidFill>
                <a:srgbClr val="898989"/>
              </a:solidFill>
            </a:endParaRPr>
          </a:p>
        </p:txBody>
      </p:sp>
    </p:spTree>
    <p:extLst>
      <p:ext uri="{BB962C8B-B14F-4D97-AF65-F5344CB8AC3E}">
        <p14:creationId xmlns:p14="http://schemas.microsoft.com/office/powerpoint/2010/main" val="18278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heckerboard(across)">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60D96-7CD7-0A06-A27D-147939336029}"/>
              </a:ext>
            </a:extLst>
          </p:cNvPr>
          <p:cNvSpPr>
            <a:spLocks noGrp="1"/>
          </p:cNvSpPr>
          <p:nvPr>
            <p:ph type="title"/>
          </p:nvPr>
        </p:nvSpPr>
        <p:spPr>
          <a:xfrm>
            <a:off x="838199" y="365125"/>
            <a:ext cx="10936857" cy="1325563"/>
          </a:xfrm>
        </p:spPr>
        <p:txBody>
          <a:bodyPr/>
          <a:lstStyle/>
          <a:p>
            <a:r>
              <a:rPr lang="en-US" dirty="0"/>
              <a:t>Data Problem with Null or NAN /Missing Value </a:t>
            </a:r>
          </a:p>
        </p:txBody>
      </p:sp>
      <p:sp>
        <p:nvSpPr>
          <p:cNvPr id="3" name="Content Placeholder 2">
            <a:extLst>
              <a:ext uri="{FF2B5EF4-FFF2-40B4-BE49-F238E27FC236}">
                <a16:creationId xmlns:a16="http://schemas.microsoft.com/office/drawing/2014/main" id="{4360173E-521E-203B-8250-248EE80B55E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2A14731-CD14-5A48-8CDC-8403E0551B8B}"/>
              </a:ext>
            </a:extLst>
          </p:cNvPr>
          <p:cNvSpPr>
            <a:spLocks noGrp="1"/>
          </p:cNvSpPr>
          <p:nvPr>
            <p:ph type="sldNum" sz="quarter" idx="12"/>
          </p:nvPr>
        </p:nvSpPr>
        <p:spPr/>
        <p:txBody>
          <a:bodyPr/>
          <a:lstStyle/>
          <a:p>
            <a:fld id="{A9708F84-B0AC-42AD-A9DD-AFF41622BAFA}" type="slidenum">
              <a:rPr lang="en-US" smtClean="0"/>
              <a:t>33</a:t>
            </a:fld>
            <a:endParaRPr lang="en-US"/>
          </a:p>
        </p:txBody>
      </p:sp>
      <p:pic>
        <p:nvPicPr>
          <p:cNvPr id="6" name="Picture 5">
            <a:extLst>
              <a:ext uri="{FF2B5EF4-FFF2-40B4-BE49-F238E27FC236}">
                <a16:creationId xmlns:a16="http://schemas.microsoft.com/office/drawing/2014/main" id="{6AA5E716-7A68-DBA3-24D5-98C1C0A2A75E}"/>
              </a:ext>
            </a:extLst>
          </p:cNvPr>
          <p:cNvPicPr>
            <a:picLocks noChangeAspect="1"/>
          </p:cNvPicPr>
          <p:nvPr/>
        </p:nvPicPr>
        <p:blipFill>
          <a:blip r:embed="rId2"/>
          <a:stretch>
            <a:fillRect/>
          </a:stretch>
        </p:blipFill>
        <p:spPr>
          <a:xfrm>
            <a:off x="637515" y="1511183"/>
            <a:ext cx="10716285" cy="4399962"/>
          </a:xfrm>
          <a:prstGeom prst="rect">
            <a:avLst/>
          </a:prstGeom>
        </p:spPr>
      </p:pic>
    </p:spTree>
    <p:extLst>
      <p:ext uri="{BB962C8B-B14F-4D97-AF65-F5344CB8AC3E}">
        <p14:creationId xmlns:p14="http://schemas.microsoft.com/office/powerpoint/2010/main" val="119574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F7BD-908C-EBCF-AB22-DE72DF2A978C}"/>
              </a:ext>
            </a:extLst>
          </p:cNvPr>
          <p:cNvSpPr>
            <a:spLocks noGrp="1"/>
          </p:cNvSpPr>
          <p:nvPr>
            <p:ph type="title"/>
          </p:nvPr>
        </p:nvSpPr>
        <p:spPr>
          <a:xfrm>
            <a:off x="838199" y="365125"/>
            <a:ext cx="10859219" cy="1325563"/>
          </a:xfrm>
        </p:spPr>
        <p:txBody>
          <a:bodyPr/>
          <a:lstStyle/>
          <a:p>
            <a:r>
              <a:rPr lang="en-US" dirty="0"/>
              <a:t>Data Problem with Null or NAN /Missing Value </a:t>
            </a:r>
          </a:p>
        </p:txBody>
      </p:sp>
      <p:sp>
        <p:nvSpPr>
          <p:cNvPr id="3" name="Content Placeholder 2">
            <a:extLst>
              <a:ext uri="{FF2B5EF4-FFF2-40B4-BE49-F238E27FC236}">
                <a16:creationId xmlns:a16="http://schemas.microsoft.com/office/drawing/2014/main" id="{52CFE221-0AF6-4069-F181-750FEC13C50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DEE36C2-AE4B-8ACE-EB23-440367C18284}"/>
              </a:ext>
            </a:extLst>
          </p:cNvPr>
          <p:cNvSpPr>
            <a:spLocks noGrp="1"/>
          </p:cNvSpPr>
          <p:nvPr>
            <p:ph type="sldNum" sz="quarter" idx="12"/>
          </p:nvPr>
        </p:nvSpPr>
        <p:spPr/>
        <p:txBody>
          <a:bodyPr/>
          <a:lstStyle/>
          <a:p>
            <a:fld id="{A9708F84-B0AC-42AD-A9DD-AFF41622BAFA}" type="slidenum">
              <a:rPr lang="en-US" smtClean="0"/>
              <a:t>34</a:t>
            </a:fld>
            <a:endParaRPr lang="en-US"/>
          </a:p>
        </p:txBody>
      </p:sp>
      <p:pic>
        <p:nvPicPr>
          <p:cNvPr id="6" name="Picture 5">
            <a:extLst>
              <a:ext uri="{FF2B5EF4-FFF2-40B4-BE49-F238E27FC236}">
                <a16:creationId xmlns:a16="http://schemas.microsoft.com/office/drawing/2014/main" id="{A799372C-9127-C67C-B86E-7989A2442D91}"/>
              </a:ext>
            </a:extLst>
          </p:cNvPr>
          <p:cNvPicPr>
            <a:picLocks noChangeAspect="1"/>
          </p:cNvPicPr>
          <p:nvPr/>
        </p:nvPicPr>
        <p:blipFill>
          <a:blip r:embed="rId2"/>
          <a:stretch>
            <a:fillRect/>
          </a:stretch>
        </p:blipFill>
        <p:spPr>
          <a:xfrm>
            <a:off x="600699" y="1552221"/>
            <a:ext cx="10990602" cy="4863748"/>
          </a:xfrm>
          <a:prstGeom prst="rect">
            <a:avLst/>
          </a:prstGeom>
        </p:spPr>
      </p:pic>
    </p:spTree>
    <p:extLst>
      <p:ext uri="{BB962C8B-B14F-4D97-AF65-F5344CB8AC3E}">
        <p14:creationId xmlns:p14="http://schemas.microsoft.com/office/powerpoint/2010/main" val="32783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EBB13-D87C-0FF8-C477-7A554B59421F}"/>
              </a:ext>
            </a:extLst>
          </p:cNvPr>
          <p:cNvSpPr>
            <a:spLocks noGrp="1"/>
          </p:cNvSpPr>
          <p:nvPr>
            <p:ph type="title"/>
          </p:nvPr>
        </p:nvSpPr>
        <p:spPr>
          <a:xfrm>
            <a:off x="346146" y="2135062"/>
            <a:ext cx="3629555" cy="1893524"/>
          </a:xfrm>
        </p:spPr>
        <p:txBody>
          <a:bodyPr anchor="b">
            <a:normAutofit/>
          </a:bodyPr>
          <a:lstStyle/>
          <a:p>
            <a:r>
              <a:rPr lang="en-US" sz="4800" dirty="0"/>
              <a:t>Data Imputation</a:t>
            </a:r>
          </a:p>
        </p:txBody>
      </p:sp>
      <p:pic>
        <p:nvPicPr>
          <p:cNvPr id="12" name="Content Placeholder 5" descr="Background pattern&#10;&#10;Description automatically generated">
            <a:extLst>
              <a:ext uri="{FF2B5EF4-FFF2-40B4-BE49-F238E27FC236}">
                <a16:creationId xmlns:a16="http://schemas.microsoft.com/office/drawing/2014/main" id="{D4A492D9-5D2E-80C2-80A0-3CB1D9EF56E7}"/>
              </a:ext>
            </a:extLst>
          </p:cNvPr>
          <p:cNvPicPr>
            <a:picLocks noChangeAspect="1"/>
          </p:cNvPicPr>
          <p:nvPr/>
        </p:nvPicPr>
        <p:blipFill rotWithShape="1">
          <a:blip r:embed="rId2"/>
          <a:srcRect l="3903" r="9129" b="-1"/>
          <a:stretch/>
        </p:blipFill>
        <p:spPr>
          <a:xfrm>
            <a:off x="3703320" y="171715"/>
            <a:ext cx="7803669" cy="3925787"/>
          </a:xfrm>
          <a:prstGeom prst="rect">
            <a:avLst/>
          </a:prstGeom>
        </p:spPr>
      </p:pic>
      <p:sp>
        <p:nvSpPr>
          <p:cNvPr id="4" name="Slide Number Placeholder 3">
            <a:extLst>
              <a:ext uri="{FF2B5EF4-FFF2-40B4-BE49-F238E27FC236}">
                <a16:creationId xmlns:a16="http://schemas.microsoft.com/office/drawing/2014/main" id="{730EE4FD-2623-813D-15BE-CCBB4F9F437F}"/>
              </a:ext>
            </a:extLst>
          </p:cNvPr>
          <p:cNvSpPr>
            <a:spLocks noGrp="1"/>
          </p:cNvSpPr>
          <p:nvPr>
            <p:ph type="sldNum" sz="quarter" idx="12"/>
          </p:nvPr>
        </p:nvSpPr>
        <p:spPr>
          <a:xfrm>
            <a:off x="11722608" y="18288"/>
            <a:ext cx="475488" cy="475488"/>
          </a:xfrm>
        </p:spPr>
        <p:txBody>
          <a:bodyPr>
            <a:normAutofit/>
          </a:bodyPr>
          <a:lstStyle/>
          <a:p>
            <a:pPr algn="ctr">
              <a:spcAft>
                <a:spcPts val="600"/>
              </a:spcAft>
            </a:pPr>
            <a:fld id="{A9708F84-B0AC-42AD-A9DD-AFF41622BAFA}" type="slidenum">
              <a:rPr lang="en-US" sz="900">
                <a:solidFill>
                  <a:schemeClr val="tx1">
                    <a:alpha val="70000"/>
                  </a:schemeClr>
                </a:solidFill>
              </a:rPr>
              <a:pPr algn="ctr">
                <a:spcAft>
                  <a:spcPts val="600"/>
                </a:spcAft>
              </a:pPr>
              <a:t>35</a:t>
            </a:fld>
            <a:endParaRPr lang="en-US" sz="900">
              <a:solidFill>
                <a:schemeClr val="tx1">
                  <a:alpha val="70000"/>
                </a:schemeClr>
              </a:solidFill>
            </a:endParaRPr>
          </a:p>
        </p:txBody>
      </p:sp>
      <p:pic>
        <p:nvPicPr>
          <p:cNvPr id="6" name="Picture 5">
            <a:extLst>
              <a:ext uri="{FF2B5EF4-FFF2-40B4-BE49-F238E27FC236}">
                <a16:creationId xmlns:a16="http://schemas.microsoft.com/office/drawing/2014/main" id="{977E4189-5F3F-C3CA-562F-3A8B01A7BC57}"/>
              </a:ext>
            </a:extLst>
          </p:cNvPr>
          <p:cNvPicPr>
            <a:picLocks noChangeAspect="1"/>
          </p:cNvPicPr>
          <p:nvPr/>
        </p:nvPicPr>
        <p:blipFill rotWithShape="1">
          <a:blip r:embed="rId3"/>
          <a:srcRect r="46826"/>
          <a:stretch/>
        </p:blipFill>
        <p:spPr>
          <a:xfrm>
            <a:off x="3703320" y="4514850"/>
            <a:ext cx="7803669" cy="2083080"/>
          </a:xfrm>
          <a:prstGeom prst="rect">
            <a:avLst/>
          </a:prstGeom>
        </p:spPr>
      </p:pic>
    </p:spTree>
    <p:extLst>
      <p:ext uri="{BB962C8B-B14F-4D97-AF65-F5344CB8AC3E}">
        <p14:creationId xmlns:p14="http://schemas.microsoft.com/office/powerpoint/2010/main" val="110323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2AEA-3E48-7981-2CB8-E80E3300128D}"/>
              </a:ext>
            </a:extLst>
          </p:cNvPr>
          <p:cNvSpPr>
            <a:spLocks noGrp="1"/>
          </p:cNvSpPr>
          <p:nvPr>
            <p:ph type="title"/>
          </p:nvPr>
        </p:nvSpPr>
        <p:spPr>
          <a:xfrm>
            <a:off x="289560" y="136525"/>
            <a:ext cx="10515600" cy="852303"/>
          </a:xfrm>
        </p:spPr>
        <p:txBody>
          <a:bodyPr/>
          <a:lstStyle/>
          <a:p>
            <a:r>
              <a:rPr lang="en-US" dirty="0"/>
              <a:t>Data Analysis after imputation</a:t>
            </a:r>
          </a:p>
        </p:txBody>
      </p:sp>
      <p:sp>
        <p:nvSpPr>
          <p:cNvPr id="4" name="Slide Number Placeholder 3">
            <a:extLst>
              <a:ext uri="{FF2B5EF4-FFF2-40B4-BE49-F238E27FC236}">
                <a16:creationId xmlns:a16="http://schemas.microsoft.com/office/drawing/2014/main" id="{AC6F4AEA-F2B3-AD5D-DD6B-921138237414}"/>
              </a:ext>
            </a:extLst>
          </p:cNvPr>
          <p:cNvSpPr>
            <a:spLocks noGrp="1"/>
          </p:cNvSpPr>
          <p:nvPr>
            <p:ph type="sldNum" sz="quarter" idx="12"/>
          </p:nvPr>
        </p:nvSpPr>
        <p:spPr/>
        <p:txBody>
          <a:bodyPr/>
          <a:lstStyle/>
          <a:p>
            <a:fld id="{A9708F84-B0AC-42AD-A9DD-AFF41622BAFA}" type="slidenum">
              <a:rPr lang="en-US" smtClean="0"/>
              <a:t>36</a:t>
            </a:fld>
            <a:endParaRPr lang="en-US"/>
          </a:p>
        </p:txBody>
      </p:sp>
      <p:pic>
        <p:nvPicPr>
          <p:cNvPr id="5" name="Picture 4">
            <a:extLst>
              <a:ext uri="{FF2B5EF4-FFF2-40B4-BE49-F238E27FC236}">
                <a16:creationId xmlns:a16="http://schemas.microsoft.com/office/drawing/2014/main" id="{17E4BB8C-B6A6-56EF-B9B1-3209DFA4EEB5}"/>
              </a:ext>
            </a:extLst>
          </p:cNvPr>
          <p:cNvPicPr>
            <a:picLocks noChangeAspect="1"/>
          </p:cNvPicPr>
          <p:nvPr/>
        </p:nvPicPr>
        <p:blipFill>
          <a:blip r:embed="rId2"/>
          <a:stretch>
            <a:fillRect/>
          </a:stretch>
        </p:blipFill>
        <p:spPr>
          <a:xfrm>
            <a:off x="465092" y="1501683"/>
            <a:ext cx="5569947" cy="4972421"/>
          </a:xfrm>
          <a:prstGeom prst="rect">
            <a:avLst/>
          </a:prstGeom>
        </p:spPr>
      </p:pic>
      <p:pic>
        <p:nvPicPr>
          <p:cNvPr id="6" name="Picture 5">
            <a:extLst>
              <a:ext uri="{FF2B5EF4-FFF2-40B4-BE49-F238E27FC236}">
                <a16:creationId xmlns:a16="http://schemas.microsoft.com/office/drawing/2014/main" id="{1F994870-2294-88E7-F759-5E4B9ABE1906}"/>
              </a:ext>
            </a:extLst>
          </p:cNvPr>
          <p:cNvPicPr>
            <a:picLocks noChangeAspect="1"/>
          </p:cNvPicPr>
          <p:nvPr/>
        </p:nvPicPr>
        <p:blipFill>
          <a:blip r:embed="rId3"/>
          <a:stretch>
            <a:fillRect/>
          </a:stretch>
        </p:blipFill>
        <p:spPr>
          <a:xfrm>
            <a:off x="6434455" y="988112"/>
            <a:ext cx="5467985" cy="5454015"/>
          </a:xfrm>
          <a:prstGeom prst="rect">
            <a:avLst/>
          </a:prstGeom>
        </p:spPr>
      </p:pic>
    </p:spTree>
    <p:extLst>
      <p:ext uri="{BB962C8B-B14F-4D97-AF65-F5344CB8AC3E}">
        <p14:creationId xmlns:p14="http://schemas.microsoft.com/office/powerpoint/2010/main" val="80550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04A5F-7E3B-E5FA-B1A0-A212A8F5EF21}"/>
              </a:ext>
            </a:extLst>
          </p:cNvPr>
          <p:cNvSpPr>
            <a:spLocks noGrp="1"/>
          </p:cNvSpPr>
          <p:nvPr>
            <p:ph type="title"/>
          </p:nvPr>
        </p:nvSpPr>
        <p:spPr/>
        <p:txBody>
          <a:bodyPr/>
          <a:lstStyle/>
          <a:p>
            <a:r>
              <a:rPr lang="en-US" dirty="0"/>
              <a:t>Example Result of Input Output on Dataset</a:t>
            </a:r>
          </a:p>
        </p:txBody>
      </p:sp>
      <p:graphicFrame>
        <p:nvGraphicFramePr>
          <p:cNvPr id="5" name="Content Placeholder 4">
            <a:extLst>
              <a:ext uri="{FF2B5EF4-FFF2-40B4-BE49-F238E27FC236}">
                <a16:creationId xmlns:a16="http://schemas.microsoft.com/office/drawing/2014/main" id="{3EFC8941-03F7-4092-E19F-35708324E2C2}"/>
              </a:ext>
            </a:extLst>
          </p:cNvPr>
          <p:cNvGraphicFramePr>
            <a:graphicFrameLocks noGrp="1"/>
          </p:cNvGraphicFramePr>
          <p:nvPr>
            <p:ph idx="1"/>
          </p:nvPr>
        </p:nvGraphicFramePr>
        <p:xfrm>
          <a:off x="702334" y="2299374"/>
          <a:ext cx="10651459" cy="2600430"/>
        </p:xfrm>
        <a:graphic>
          <a:graphicData uri="http://schemas.openxmlformats.org/drawingml/2006/table">
            <a:tbl>
              <a:tblPr>
                <a:tableStyleId>{85BE263C-DBD7-4A20-BB59-AAB30ACAA65A}</a:tableStyleId>
              </a:tblPr>
              <a:tblGrid>
                <a:gridCol w="431816">
                  <a:extLst>
                    <a:ext uri="{9D8B030D-6E8A-4147-A177-3AD203B41FA5}">
                      <a16:colId xmlns:a16="http://schemas.microsoft.com/office/drawing/2014/main" val="1964355482"/>
                    </a:ext>
                  </a:extLst>
                </a:gridCol>
                <a:gridCol w="271884">
                  <a:extLst>
                    <a:ext uri="{9D8B030D-6E8A-4147-A177-3AD203B41FA5}">
                      <a16:colId xmlns:a16="http://schemas.microsoft.com/office/drawing/2014/main" val="1718961288"/>
                    </a:ext>
                  </a:extLst>
                </a:gridCol>
                <a:gridCol w="271884">
                  <a:extLst>
                    <a:ext uri="{9D8B030D-6E8A-4147-A177-3AD203B41FA5}">
                      <a16:colId xmlns:a16="http://schemas.microsoft.com/office/drawing/2014/main" val="2717698059"/>
                    </a:ext>
                  </a:extLst>
                </a:gridCol>
                <a:gridCol w="271884">
                  <a:extLst>
                    <a:ext uri="{9D8B030D-6E8A-4147-A177-3AD203B41FA5}">
                      <a16:colId xmlns:a16="http://schemas.microsoft.com/office/drawing/2014/main" val="772983737"/>
                    </a:ext>
                  </a:extLst>
                </a:gridCol>
                <a:gridCol w="271884">
                  <a:extLst>
                    <a:ext uri="{9D8B030D-6E8A-4147-A177-3AD203B41FA5}">
                      <a16:colId xmlns:a16="http://schemas.microsoft.com/office/drawing/2014/main" val="18850293"/>
                    </a:ext>
                  </a:extLst>
                </a:gridCol>
                <a:gridCol w="271884">
                  <a:extLst>
                    <a:ext uri="{9D8B030D-6E8A-4147-A177-3AD203B41FA5}">
                      <a16:colId xmlns:a16="http://schemas.microsoft.com/office/drawing/2014/main" val="684148893"/>
                    </a:ext>
                  </a:extLst>
                </a:gridCol>
                <a:gridCol w="271884">
                  <a:extLst>
                    <a:ext uri="{9D8B030D-6E8A-4147-A177-3AD203B41FA5}">
                      <a16:colId xmlns:a16="http://schemas.microsoft.com/office/drawing/2014/main" val="2952956926"/>
                    </a:ext>
                  </a:extLst>
                </a:gridCol>
                <a:gridCol w="271884">
                  <a:extLst>
                    <a:ext uri="{9D8B030D-6E8A-4147-A177-3AD203B41FA5}">
                      <a16:colId xmlns:a16="http://schemas.microsoft.com/office/drawing/2014/main" val="71799279"/>
                    </a:ext>
                  </a:extLst>
                </a:gridCol>
                <a:gridCol w="271884">
                  <a:extLst>
                    <a:ext uri="{9D8B030D-6E8A-4147-A177-3AD203B41FA5}">
                      <a16:colId xmlns:a16="http://schemas.microsoft.com/office/drawing/2014/main" val="225592471"/>
                    </a:ext>
                  </a:extLst>
                </a:gridCol>
                <a:gridCol w="271884">
                  <a:extLst>
                    <a:ext uri="{9D8B030D-6E8A-4147-A177-3AD203B41FA5}">
                      <a16:colId xmlns:a16="http://schemas.microsoft.com/office/drawing/2014/main" val="175126307"/>
                    </a:ext>
                  </a:extLst>
                </a:gridCol>
                <a:gridCol w="351850">
                  <a:extLst>
                    <a:ext uri="{9D8B030D-6E8A-4147-A177-3AD203B41FA5}">
                      <a16:colId xmlns:a16="http://schemas.microsoft.com/office/drawing/2014/main" val="578285490"/>
                    </a:ext>
                  </a:extLst>
                </a:gridCol>
                <a:gridCol w="351850">
                  <a:extLst>
                    <a:ext uri="{9D8B030D-6E8A-4147-A177-3AD203B41FA5}">
                      <a16:colId xmlns:a16="http://schemas.microsoft.com/office/drawing/2014/main" val="3022499388"/>
                    </a:ext>
                  </a:extLst>
                </a:gridCol>
                <a:gridCol w="351850">
                  <a:extLst>
                    <a:ext uri="{9D8B030D-6E8A-4147-A177-3AD203B41FA5}">
                      <a16:colId xmlns:a16="http://schemas.microsoft.com/office/drawing/2014/main" val="3212471151"/>
                    </a:ext>
                  </a:extLst>
                </a:gridCol>
                <a:gridCol w="351850">
                  <a:extLst>
                    <a:ext uri="{9D8B030D-6E8A-4147-A177-3AD203B41FA5}">
                      <a16:colId xmlns:a16="http://schemas.microsoft.com/office/drawing/2014/main" val="4010261346"/>
                    </a:ext>
                  </a:extLst>
                </a:gridCol>
                <a:gridCol w="351850">
                  <a:extLst>
                    <a:ext uri="{9D8B030D-6E8A-4147-A177-3AD203B41FA5}">
                      <a16:colId xmlns:a16="http://schemas.microsoft.com/office/drawing/2014/main" val="1881721593"/>
                    </a:ext>
                  </a:extLst>
                </a:gridCol>
                <a:gridCol w="351850">
                  <a:extLst>
                    <a:ext uri="{9D8B030D-6E8A-4147-A177-3AD203B41FA5}">
                      <a16:colId xmlns:a16="http://schemas.microsoft.com/office/drawing/2014/main" val="763865035"/>
                    </a:ext>
                  </a:extLst>
                </a:gridCol>
                <a:gridCol w="351850">
                  <a:extLst>
                    <a:ext uri="{9D8B030D-6E8A-4147-A177-3AD203B41FA5}">
                      <a16:colId xmlns:a16="http://schemas.microsoft.com/office/drawing/2014/main" val="3585761320"/>
                    </a:ext>
                  </a:extLst>
                </a:gridCol>
                <a:gridCol w="351850">
                  <a:extLst>
                    <a:ext uri="{9D8B030D-6E8A-4147-A177-3AD203B41FA5}">
                      <a16:colId xmlns:a16="http://schemas.microsoft.com/office/drawing/2014/main" val="436362666"/>
                    </a:ext>
                  </a:extLst>
                </a:gridCol>
                <a:gridCol w="351850">
                  <a:extLst>
                    <a:ext uri="{9D8B030D-6E8A-4147-A177-3AD203B41FA5}">
                      <a16:colId xmlns:a16="http://schemas.microsoft.com/office/drawing/2014/main" val="3613032886"/>
                    </a:ext>
                  </a:extLst>
                </a:gridCol>
                <a:gridCol w="351850">
                  <a:extLst>
                    <a:ext uri="{9D8B030D-6E8A-4147-A177-3AD203B41FA5}">
                      <a16:colId xmlns:a16="http://schemas.microsoft.com/office/drawing/2014/main" val="2038975578"/>
                    </a:ext>
                  </a:extLst>
                </a:gridCol>
                <a:gridCol w="351850">
                  <a:extLst>
                    <a:ext uri="{9D8B030D-6E8A-4147-A177-3AD203B41FA5}">
                      <a16:colId xmlns:a16="http://schemas.microsoft.com/office/drawing/2014/main" val="1697065410"/>
                    </a:ext>
                  </a:extLst>
                </a:gridCol>
                <a:gridCol w="351850">
                  <a:extLst>
                    <a:ext uri="{9D8B030D-6E8A-4147-A177-3AD203B41FA5}">
                      <a16:colId xmlns:a16="http://schemas.microsoft.com/office/drawing/2014/main" val="3720950430"/>
                    </a:ext>
                  </a:extLst>
                </a:gridCol>
                <a:gridCol w="351850">
                  <a:extLst>
                    <a:ext uri="{9D8B030D-6E8A-4147-A177-3AD203B41FA5}">
                      <a16:colId xmlns:a16="http://schemas.microsoft.com/office/drawing/2014/main" val="2626973643"/>
                    </a:ext>
                  </a:extLst>
                </a:gridCol>
                <a:gridCol w="351850">
                  <a:extLst>
                    <a:ext uri="{9D8B030D-6E8A-4147-A177-3AD203B41FA5}">
                      <a16:colId xmlns:a16="http://schemas.microsoft.com/office/drawing/2014/main" val="3826041664"/>
                    </a:ext>
                  </a:extLst>
                </a:gridCol>
                <a:gridCol w="351850">
                  <a:extLst>
                    <a:ext uri="{9D8B030D-6E8A-4147-A177-3AD203B41FA5}">
                      <a16:colId xmlns:a16="http://schemas.microsoft.com/office/drawing/2014/main" val="2115012332"/>
                    </a:ext>
                  </a:extLst>
                </a:gridCol>
                <a:gridCol w="351850">
                  <a:extLst>
                    <a:ext uri="{9D8B030D-6E8A-4147-A177-3AD203B41FA5}">
                      <a16:colId xmlns:a16="http://schemas.microsoft.com/office/drawing/2014/main" val="1599716563"/>
                    </a:ext>
                  </a:extLst>
                </a:gridCol>
                <a:gridCol w="351850">
                  <a:extLst>
                    <a:ext uri="{9D8B030D-6E8A-4147-A177-3AD203B41FA5}">
                      <a16:colId xmlns:a16="http://schemas.microsoft.com/office/drawing/2014/main" val="362685527"/>
                    </a:ext>
                  </a:extLst>
                </a:gridCol>
                <a:gridCol w="255891">
                  <a:extLst>
                    <a:ext uri="{9D8B030D-6E8A-4147-A177-3AD203B41FA5}">
                      <a16:colId xmlns:a16="http://schemas.microsoft.com/office/drawing/2014/main" val="2537603336"/>
                    </a:ext>
                  </a:extLst>
                </a:gridCol>
                <a:gridCol w="255891">
                  <a:extLst>
                    <a:ext uri="{9D8B030D-6E8A-4147-A177-3AD203B41FA5}">
                      <a16:colId xmlns:a16="http://schemas.microsoft.com/office/drawing/2014/main" val="1839476637"/>
                    </a:ext>
                  </a:extLst>
                </a:gridCol>
                <a:gridCol w="255891">
                  <a:extLst>
                    <a:ext uri="{9D8B030D-6E8A-4147-A177-3AD203B41FA5}">
                      <a16:colId xmlns:a16="http://schemas.microsoft.com/office/drawing/2014/main" val="2175362526"/>
                    </a:ext>
                  </a:extLst>
                </a:gridCol>
                <a:gridCol w="255891">
                  <a:extLst>
                    <a:ext uri="{9D8B030D-6E8A-4147-A177-3AD203B41FA5}">
                      <a16:colId xmlns:a16="http://schemas.microsoft.com/office/drawing/2014/main" val="3222404030"/>
                    </a:ext>
                  </a:extLst>
                </a:gridCol>
                <a:gridCol w="255891">
                  <a:extLst>
                    <a:ext uri="{9D8B030D-6E8A-4147-A177-3AD203B41FA5}">
                      <a16:colId xmlns:a16="http://schemas.microsoft.com/office/drawing/2014/main" val="1198401069"/>
                    </a:ext>
                  </a:extLst>
                </a:gridCol>
                <a:gridCol w="255891">
                  <a:extLst>
                    <a:ext uri="{9D8B030D-6E8A-4147-A177-3AD203B41FA5}">
                      <a16:colId xmlns:a16="http://schemas.microsoft.com/office/drawing/2014/main" val="2691722333"/>
                    </a:ext>
                  </a:extLst>
                </a:gridCol>
                <a:gridCol w="255891">
                  <a:extLst>
                    <a:ext uri="{9D8B030D-6E8A-4147-A177-3AD203B41FA5}">
                      <a16:colId xmlns:a16="http://schemas.microsoft.com/office/drawing/2014/main" val="2180203029"/>
                    </a:ext>
                  </a:extLst>
                </a:gridCol>
              </a:tblGrid>
              <a:tr h="371490">
                <a:tc>
                  <a:txBody>
                    <a:bodyPr/>
                    <a:lstStyle/>
                    <a:p>
                      <a:pPr algn="ctr" fontAlgn="ctr"/>
                      <a:r>
                        <a:rPr lang="en-US" sz="1100" u="none" strike="noStrike">
                          <a:effectLst/>
                        </a:rPr>
                        <a:t>No</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X1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X2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X3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X4</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X5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X6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X7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X8</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X9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X10</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X11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X12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X13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X14</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X15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X16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X17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X18</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X19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X20</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X21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X22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X23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X24</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X25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X26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Y1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Y2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Y3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Y4</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Y5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Y6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Y7</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61814389"/>
                  </a:ext>
                </a:extLst>
              </a:tr>
              <a:tr h="371490">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61865858"/>
                  </a:ext>
                </a:extLst>
              </a:tr>
              <a:tr h="371490">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35391827"/>
                  </a:ext>
                </a:extLst>
              </a:tr>
              <a:tr h="371490">
                <a:tc>
                  <a:txBody>
                    <a:bodyPr/>
                    <a:lstStyle/>
                    <a:p>
                      <a:pPr algn="ctr" fontAlgn="ctr"/>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53520244"/>
                  </a:ext>
                </a:extLst>
              </a:tr>
              <a:tr h="371490">
                <a:tc>
                  <a:txBody>
                    <a:bodyPr/>
                    <a:lstStyle/>
                    <a:p>
                      <a:pPr algn="ctr" fontAlgn="ctr"/>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72261501"/>
                  </a:ext>
                </a:extLst>
              </a:tr>
              <a:tr h="371490">
                <a:tc>
                  <a:txBody>
                    <a:bodyPr/>
                    <a:lstStyle/>
                    <a:p>
                      <a:pPr algn="ctr" fontAlgn="ctr"/>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7504336"/>
                  </a:ext>
                </a:extLst>
              </a:tr>
              <a:tr h="371490">
                <a:tc>
                  <a:txBody>
                    <a:bodyPr/>
                    <a:lstStyle/>
                    <a:p>
                      <a:pPr algn="ctr" fontAlgn="ctr"/>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86242396"/>
                  </a:ext>
                </a:extLst>
              </a:tr>
            </a:tbl>
          </a:graphicData>
        </a:graphic>
      </p:graphicFrame>
      <p:sp>
        <p:nvSpPr>
          <p:cNvPr id="4" name="Slide Number Placeholder 3">
            <a:extLst>
              <a:ext uri="{FF2B5EF4-FFF2-40B4-BE49-F238E27FC236}">
                <a16:creationId xmlns:a16="http://schemas.microsoft.com/office/drawing/2014/main" id="{A283CB09-71E6-8822-429E-06B5F4B77B3E}"/>
              </a:ext>
            </a:extLst>
          </p:cNvPr>
          <p:cNvSpPr>
            <a:spLocks noGrp="1"/>
          </p:cNvSpPr>
          <p:nvPr>
            <p:ph type="sldNum" sz="quarter" idx="12"/>
          </p:nvPr>
        </p:nvSpPr>
        <p:spPr/>
        <p:txBody>
          <a:bodyPr/>
          <a:lstStyle/>
          <a:p>
            <a:fld id="{A9708F84-B0AC-42AD-A9DD-AFF41622BAFA}" type="slidenum">
              <a:rPr lang="en-US" smtClean="0"/>
              <a:t>37</a:t>
            </a:fld>
            <a:endParaRPr lang="en-US"/>
          </a:p>
        </p:txBody>
      </p:sp>
    </p:spTree>
    <p:extLst>
      <p:ext uri="{BB962C8B-B14F-4D97-AF65-F5344CB8AC3E}">
        <p14:creationId xmlns:p14="http://schemas.microsoft.com/office/powerpoint/2010/main" val="249462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55AD9-9803-4970-C8CA-000E178A44FD}"/>
              </a:ext>
            </a:extLst>
          </p:cNvPr>
          <p:cNvSpPr>
            <a:spLocks noGrp="1"/>
          </p:cNvSpPr>
          <p:nvPr>
            <p:ph type="title"/>
          </p:nvPr>
        </p:nvSpPr>
        <p:spPr/>
        <p:txBody>
          <a:bodyPr/>
          <a:lstStyle/>
          <a:p>
            <a:r>
              <a:rPr lang="en-US" dirty="0"/>
              <a:t>Obstacle on doing Experiment RO1</a:t>
            </a:r>
          </a:p>
        </p:txBody>
      </p:sp>
      <p:sp>
        <p:nvSpPr>
          <p:cNvPr id="3" name="Content Placeholder 2">
            <a:extLst>
              <a:ext uri="{FF2B5EF4-FFF2-40B4-BE49-F238E27FC236}">
                <a16:creationId xmlns:a16="http://schemas.microsoft.com/office/drawing/2014/main" id="{1687C217-7621-FEDC-FD5A-52D04F224DF5}"/>
              </a:ext>
            </a:extLst>
          </p:cNvPr>
          <p:cNvSpPr>
            <a:spLocks noGrp="1"/>
          </p:cNvSpPr>
          <p:nvPr>
            <p:ph idx="1"/>
          </p:nvPr>
        </p:nvSpPr>
        <p:spPr/>
        <p:txBody>
          <a:bodyPr/>
          <a:lstStyle/>
          <a:p>
            <a:r>
              <a:rPr lang="en-US" dirty="0"/>
              <a:t>To much data are same instance because the null data was generated by impute techniques and make loss are high, the idea to handle this problems is removing similar data and identify the variance from the data. </a:t>
            </a:r>
          </a:p>
          <a:p>
            <a:r>
              <a:rPr lang="en-US" dirty="0"/>
              <a:t>There is some error while coding. Machine learning cannot run when embedded into Problem Transformation. Especially, Machine learning that we conduct for comparison performance.</a:t>
            </a:r>
          </a:p>
          <a:p>
            <a:endParaRPr lang="en-US" dirty="0"/>
          </a:p>
        </p:txBody>
      </p:sp>
      <p:sp>
        <p:nvSpPr>
          <p:cNvPr id="4" name="Slide Number Placeholder 3">
            <a:extLst>
              <a:ext uri="{FF2B5EF4-FFF2-40B4-BE49-F238E27FC236}">
                <a16:creationId xmlns:a16="http://schemas.microsoft.com/office/drawing/2014/main" id="{B6A34EB9-46CD-A5CB-685C-C6673E8C3CD9}"/>
              </a:ext>
            </a:extLst>
          </p:cNvPr>
          <p:cNvSpPr>
            <a:spLocks noGrp="1"/>
          </p:cNvSpPr>
          <p:nvPr>
            <p:ph type="sldNum" sz="quarter" idx="12"/>
          </p:nvPr>
        </p:nvSpPr>
        <p:spPr/>
        <p:txBody>
          <a:bodyPr/>
          <a:lstStyle/>
          <a:p>
            <a:fld id="{A9708F84-B0AC-42AD-A9DD-AFF41622BAFA}" type="slidenum">
              <a:rPr lang="en-US" smtClean="0"/>
              <a:t>38</a:t>
            </a:fld>
            <a:endParaRPr lang="en-US"/>
          </a:p>
        </p:txBody>
      </p:sp>
    </p:spTree>
    <p:extLst>
      <p:ext uri="{BB962C8B-B14F-4D97-AF65-F5344CB8AC3E}">
        <p14:creationId xmlns:p14="http://schemas.microsoft.com/office/powerpoint/2010/main" val="190717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15FED1-B1BF-7E52-DD7B-CDC8B9002F43}"/>
              </a:ext>
            </a:extLst>
          </p:cNvPr>
          <p:cNvSpPr>
            <a:spLocks noGrp="1"/>
          </p:cNvSpPr>
          <p:nvPr>
            <p:ph type="title"/>
          </p:nvPr>
        </p:nvSpPr>
        <p:spPr>
          <a:xfrm>
            <a:off x="742950" y="742951"/>
            <a:ext cx="3476625" cy="4962524"/>
          </a:xfrm>
        </p:spPr>
        <p:txBody>
          <a:bodyPr vert="horz" lIns="91440" tIns="45720" rIns="91440" bIns="45720" rtlCol="0">
            <a:normAutofit/>
          </a:bodyPr>
          <a:lstStyle/>
          <a:p>
            <a:pPr algn="ctr"/>
            <a:r>
              <a:rPr lang="en-US" kern="1200" dirty="0">
                <a:solidFill>
                  <a:srgbClr val="FFFFFF"/>
                </a:solidFill>
                <a:latin typeface="+mj-lt"/>
                <a:ea typeface="+mj-ea"/>
                <a:cs typeface="+mj-cs"/>
              </a:rPr>
              <a:t>Methodology: Learning Framework 2</a:t>
            </a:r>
          </a:p>
        </p:txBody>
      </p:sp>
      <p:pic>
        <p:nvPicPr>
          <p:cNvPr id="4" name="Picture 3">
            <a:extLst>
              <a:ext uri="{FF2B5EF4-FFF2-40B4-BE49-F238E27FC236}">
                <a16:creationId xmlns:a16="http://schemas.microsoft.com/office/drawing/2014/main" id="{04474E1D-AE5C-7409-51C1-4EA53CEBB0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6489932" y="492573"/>
            <a:ext cx="3881324" cy="5880796"/>
          </a:xfrm>
          <a:prstGeom prst="rect">
            <a:avLst/>
          </a:prstGeom>
          <a:noFill/>
        </p:spPr>
      </p:pic>
      <p:sp>
        <p:nvSpPr>
          <p:cNvPr id="3" name="Slide Number Placeholder 2">
            <a:extLst>
              <a:ext uri="{FF2B5EF4-FFF2-40B4-BE49-F238E27FC236}">
                <a16:creationId xmlns:a16="http://schemas.microsoft.com/office/drawing/2014/main" id="{7E30DA5D-74FE-51DF-8EF4-F60CE11CA1DD}"/>
              </a:ext>
            </a:extLst>
          </p:cNvPr>
          <p:cNvSpPr>
            <a:spLocks noGrp="1"/>
          </p:cNvSpPr>
          <p:nvPr>
            <p:ph type="sldNum" sz="quarter" idx="12"/>
          </p:nvPr>
        </p:nvSpPr>
        <p:spPr>
          <a:xfrm>
            <a:off x="10926317" y="6423025"/>
            <a:ext cx="771525" cy="365125"/>
          </a:xfrm>
        </p:spPr>
        <p:txBody>
          <a:bodyPr vert="horz" lIns="91440" tIns="45720" rIns="91440" bIns="45720" rtlCol="0">
            <a:normAutofit/>
          </a:bodyPr>
          <a:lstStyle/>
          <a:p>
            <a:pPr>
              <a:spcAft>
                <a:spcPts val="600"/>
              </a:spcAft>
            </a:pPr>
            <a:fld id="{A9708F84-B0AC-42AD-A9DD-AFF41622BAFA}" type="slidenum">
              <a:rPr lang="en-US" smtClean="0"/>
              <a:pPr>
                <a:spcAft>
                  <a:spcPts val="600"/>
                </a:spcAft>
              </a:pPr>
              <a:t>39</a:t>
            </a:fld>
            <a:endParaRPr lang="en-US"/>
          </a:p>
        </p:txBody>
      </p:sp>
    </p:spTree>
    <p:extLst>
      <p:ext uri="{BB962C8B-B14F-4D97-AF65-F5344CB8AC3E}">
        <p14:creationId xmlns:p14="http://schemas.microsoft.com/office/powerpoint/2010/main" val="132607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6">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Arc 38">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7CC1A3-A306-4FDF-A597-5E69BBF17380}"/>
              </a:ext>
            </a:extLst>
          </p:cNvPr>
          <p:cNvSpPr>
            <a:spLocks noGrp="1"/>
          </p:cNvSpPr>
          <p:nvPr>
            <p:ph type="title"/>
          </p:nvPr>
        </p:nvSpPr>
        <p:spPr>
          <a:xfrm>
            <a:off x="362452" y="13597"/>
            <a:ext cx="8549318" cy="991811"/>
          </a:xfrm>
        </p:spPr>
        <p:txBody>
          <a:bodyPr>
            <a:normAutofit/>
          </a:bodyPr>
          <a:lstStyle/>
          <a:p>
            <a:r>
              <a:rPr lang="en-US" b="1" u="sng" dirty="0"/>
              <a:t>Research Background </a:t>
            </a:r>
          </a:p>
        </p:txBody>
      </p:sp>
      <p:sp>
        <p:nvSpPr>
          <p:cNvPr id="41" name="Freeform: Shape 40">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66443AF7-4303-4C8F-BDEA-FE8B56679FD3}"/>
              </a:ext>
            </a:extLst>
          </p:cNvPr>
          <p:cNvSpPr>
            <a:spLocks noGrp="1"/>
          </p:cNvSpPr>
          <p:nvPr>
            <p:ph type="sldNum" sz="quarter" idx="12"/>
          </p:nvPr>
        </p:nvSpPr>
        <p:spPr>
          <a:xfrm>
            <a:off x="8610600" y="6356350"/>
            <a:ext cx="2743200" cy="365125"/>
          </a:xfrm>
        </p:spPr>
        <p:txBody>
          <a:bodyPr>
            <a:normAutofit/>
          </a:bodyPr>
          <a:lstStyle/>
          <a:p>
            <a:pPr>
              <a:spcAft>
                <a:spcPts val="600"/>
              </a:spcAft>
            </a:pPr>
            <a:fld id="{A9708F84-B0AC-42AD-A9DD-AFF41622BAFA}" type="slidenum">
              <a:rPr lang="en-US"/>
              <a:pPr>
                <a:spcAft>
                  <a:spcPts val="600"/>
                </a:spcAft>
              </a:pPr>
              <a:t>4</a:t>
            </a:fld>
            <a:endParaRPr lang="en-US"/>
          </a:p>
        </p:txBody>
      </p:sp>
      <p:sp>
        <p:nvSpPr>
          <p:cNvPr id="25" name="Content Placeholder 2">
            <a:extLst>
              <a:ext uri="{FF2B5EF4-FFF2-40B4-BE49-F238E27FC236}">
                <a16:creationId xmlns:a16="http://schemas.microsoft.com/office/drawing/2014/main" id="{0383E6B6-0E0C-EA30-9816-54364768273A}"/>
              </a:ext>
            </a:extLst>
          </p:cNvPr>
          <p:cNvSpPr txBox="1">
            <a:spLocks/>
          </p:cNvSpPr>
          <p:nvPr/>
        </p:nvSpPr>
        <p:spPr>
          <a:xfrm>
            <a:off x="243991" y="3658139"/>
            <a:ext cx="5945144" cy="1588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6956" indent="-285750" algn="just" defTabSz="806867">
              <a:spcBef>
                <a:spcPts val="1844"/>
              </a:spcBef>
              <a:buClr>
                <a:srgbClr val="330065"/>
              </a:buClr>
              <a:buSzPct val="70000"/>
              <a:tabLst>
                <a:tab pos="313221" algn="l"/>
                <a:tab pos="313781" algn="l"/>
              </a:tabLst>
            </a:pPr>
            <a:endParaRPr lang="en-US" sz="2000" dirty="0">
              <a:latin typeface="Times New Roman" panose="02020603050405020304" pitchFamily="18" charset="0"/>
              <a:cs typeface="Times New Roman" panose="02020603050405020304" pitchFamily="18" charset="0"/>
            </a:endParaRPr>
          </a:p>
        </p:txBody>
      </p:sp>
      <p:pic>
        <p:nvPicPr>
          <p:cNvPr id="6" name="Picture 5" descr="A picture containing text, compact disk&#10;&#10;Description automatically generated">
            <a:extLst>
              <a:ext uri="{FF2B5EF4-FFF2-40B4-BE49-F238E27FC236}">
                <a16:creationId xmlns:a16="http://schemas.microsoft.com/office/drawing/2014/main" id="{4FE021CC-D49C-892F-FB5C-EE4A9A983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180" y="3725964"/>
            <a:ext cx="5122933" cy="2256339"/>
          </a:xfrm>
          <a:prstGeom prst="rect">
            <a:avLst/>
          </a:prstGeom>
        </p:spPr>
      </p:pic>
      <p:sp>
        <p:nvSpPr>
          <p:cNvPr id="11" name="TextBox 10">
            <a:extLst>
              <a:ext uri="{FF2B5EF4-FFF2-40B4-BE49-F238E27FC236}">
                <a16:creationId xmlns:a16="http://schemas.microsoft.com/office/drawing/2014/main" id="{E8DDC7B2-75F5-EA1C-C333-D7123A7B1B19}"/>
              </a:ext>
            </a:extLst>
          </p:cNvPr>
          <p:cNvSpPr txBox="1"/>
          <p:nvPr/>
        </p:nvSpPr>
        <p:spPr>
          <a:xfrm>
            <a:off x="106136" y="840247"/>
            <a:ext cx="11523415" cy="3046988"/>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The target variable is typically a </a:t>
            </a:r>
            <a:r>
              <a:rPr lang="en-US"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single continuous or discrete variable</a:t>
            </a:r>
            <a:r>
              <a:rPr lang="en-US" dirty="0">
                <a:latin typeface="Times New Roman" panose="02020603050405020304" pitchFamily="18" charset="0"/>
                <a:ea typeface="Calibri" panose="020F0502020204030204" pitchFamily="34" charset="0"/>
                <a:cs typeface="Times New Roman" panose="02020603050405020304" pitchFamily="18" charset="0"/>
              </a:rPr>
              <a:t>, corresponding to the two common tasks of </a:t>
            </a:r>
            <a:r>
              <a:rPr lang="en-US"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regression and classification</a:t>
            </a:r>
            <a:r>
              <a:rPr lang="en-US" dirty="0">
                <a:latin typeface="Times New Roman" panose="02020603050405020304" pitchFamily="18" charset="0"/>
                <a:ea typeface="Calibri" panose="020F0502020204030204" pitchFamily="34" charset="0"/>
                <a:cs typeface="Times New Roman" panose="02020603050405020304" pitchFamily="18" charset="0"/>
              </a:rPr>
              <a:t>, respectively. However, in practically relevant problems, more and more often, there are </a:t>
            </a:r>
            <a:r>
              <a:rPr lang="en-US" dirty="0">
                <a:solidFill>
                  <a:schemeClr val="accent2"/>
                </a:solidFill>
                <a:latin typeface="Times New Roman" panose="02020603050405020304" pitchFamily="18" charset="0"/>
                <a:ea typeface="Calibri" panose="020F0502020204030204" pitchFamily="34" charset="0"/>
                <a:cs typeface="Times New Roman" panose="02020603050405020304" pitchFamily="18" charset="0"/>
              </a:rPr>
              <a:t>multiple properties of interest</a:t>
            </a:r>
            <a:r>
              <a:rPr lang="en-US" dirty="0">
                <a:latin typeface="Times New Roman" panose="02020603050405020304" pitchFamily="18" charset="0"/>
                <a:ea typeface="Calibri" panose="020F0502020204030204" pitchFamily="34" charset="0"/>
                <a:cs typeface="Times New Roman" panose="02020603050405020304" pitchFamily="18" charset="0"/>
              </a:rPr>
              <a:t>, i.e., target variables (Jasmin </a:t>
            </a:r>
            <a:r>
              <a:rPr lang="en-US" dirty="0" err="1">
                <a:latin typeface="Times New Roman" panose="02020603050405020304" pitchFamily="18" charset="0"/>
                <a:ea typeface="Calibri" panose="020F0502020204030204" pitchFamily="34" charset="0"/>
                <a:cs typeface="Times New Roman" panose="02020603050405020304" pitchFamily="18" charset="0"/>
              </a:rPr>
              <a:t>Bogatinovski</a:t>
            </a:r>
            <a:r>
              <a:rPr lang="en-US" dirty="0">
                <a:latin typeface="Times New Roman" panose="02020603050405020304" pitchFamily="18" charset="0"/>
                <a:ea typeface="Calibri" panose="020F0502020204030204" pitchFamily="34" charset="0"/>
                <a:cs typeface="Times New Roman" panose="02020603050405020304" pitchFamily="18" charset="0"/>
              </a:rPr>
              <a:t>, et. al., 2021).</a:t>
            </a:r>
          </a:p>
          <a:p>
            <a:pPr marL="285750" indent="-285750" algn="just">
              <a:buFont typeface="Arial" panose="020B0604020202020204" pitchFamily="34" charset="0"/>
              <a:buChar char="•"/>
            </a:pPr>
            <a:endParaRPr lang="en-US" sz="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Esfandiari </a:t>
            </a:r>
            <a:r>
              <a:rPr lang="en-US" i="1" dirty="0">
                <a:effectLst/>
                <a:latin typeface="Times New Roman" panose="02020603050405020304" pitchFamily="18" charset="0"/>
                <a:ea typeface="Calibri" panose="020F0502020204030204" pitchFamily="34" charset="0"/>
                <a:cs typeface="Times New Roman" panose="02020603050405020304" pitchFamily="18" charset="0"/>
              </a:rPr>
              <a:t>et al.</a:t>
            </a:r>
            <a:r>
              <a:rPr lang="en-US" dirty="0">
                <a:effectLst/>
                <a:latin typeface="Times New Roman" panose="02020603050405020304" pitchFamily="18" charset="0"/>
                <a:ea typeface="Calibri" panose="020F0502020204030204" pitchFamily="34" charset="0"/>
                <a:cs typeface="Times New Roman" panose="02020603050405020304" pitchFamily="18" charset="0"/>
              </a:rPr>
              <a:t>, 2014 stated that a new perspective in </a:t>
            </a:r>
            <a:r>
              <a:rPr lang="en-US"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interdisciplinary contribution </a:t>
            </a:r>
            <a:r>
              <a:rPr lang="en-US" dirty="0">
                <a:effectLst/>
                <a:latin typeface="Times New Roman" panose="02020603050405020304" pitchFamily="18" charset="0"/>
                <a:ea typeface="Calibri" panose="020F0502020204030204" pitchFamily="34" charset="0"/>
                <a:cs typeface="Times New Roman" panose="02020603050405020304" pitchFamily="18" charset="0"/>
              </a:rPr>
              <a:t>of medicine and data mining is called medical data mining. </a:t>
            </a:r>
            <a:r>
              <a:rPr lang="en-US" dirty="0">
                <a:latin typeface="Times New Roman" panose="02020603050405020304" pitchFamily="18" charset="0"/>
                <a:ea typeface="Calibri" panose="020F0502020204030204" pitchFamily="34" charset="0"/>
                <a:cs typeface="Times New Roman" panose="02020603050405020304" pitchFamily="18" charset="0"/>
              </a:rPr>
              <a:t>In this context</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Prediction classification” </a:t>
            </a:r>
            <a:r>
              <a:rPr lang="en-US" dirty="0">
                <a:latin typeface="Times New Roman" panose="02020603050405020304" pitchFamily="18" charset="0"/>
                <a:cs typeface="Times New Roman" panose="02020603050405020304" pitchFamily="18" charset="0"/>
              </a:rPr>
              <a:t>effectively</a:t>
            </a:r>
            <a:r>
              <a:rPr lang="en-US" dirty="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used in medical and healthcare domain, for example, in context diabetes research, the needs of </a:t>
            </a:r>
            <a:r>
              <a:rPr lang="en-US" dirty="0">
                <a:solidFill>
                  <a:schemeClr val="accent6"/>
                </a:solidFill>
                <a:latin typeface="Times New Roman" panose="02020603050405020304" pitchFamily="18" charset="0"/>
                <a:cs typeface="Times New Roman" panose="02020603050405020304" pitchFamily="18" charset="0"/>
              </a:rPr>
              <a:t>Knowledge extraction which is relations between variables, identifying risk factors and exploring novel knowledge.</a:t>
            </a:r>
          </a:p>
          <a:p>
            <a:pPr marL="285750" indent="-285750" algn="just">
              <a:buFont typeface="Arial" panose="020B0604020202020204" pitchFamily="34" charset="0"/>
              <a:buChar char="•"/>
            </a:pPr>
            <a:endParaRPr lang="en-US" sz="400" dirty="0">
              <a:solidFill>
                <a:schemeClr val="accent6"/>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err="1">
                <a:effectLst/>
                <a:latin typeface="Times New Roman" panose="02020603050405020304" pitchFamily="18" charset="0"/>
                <a:cs typeface="Times New Roman" panose="02020603050405020304" pitchFamily="18" charset="0"/>
              </a:rPr>
              <a:t>Kavakiotis</a:t>
            </a:r>
            <a:r>
              <a:rPr lang="en-US" dirty="0">
                <a:effectLst/>
                <a:latin typeface="Times New Roman" panose="02020603050405020304" pitchFamily="18" charset="0"/>
                <a:cs typeface="Times New Roman" panose="02020603050405020304" pitchFamily="18" charset="0"/>
              </a:rPr>
              <a:t> et al.</a:t>
            </a:r>
            <a:r>
              <a:rPr lang="en-US" dirty="0">
                <a:latin typeface="Times New Roman" panose="02020603050405020304" pitchFamily="18" charset="0"/>
                <a:cs typeface="Times New Roman" panose="02020603050405020304" pitchFamily="18" charset="0"/>
              </a:rPr>
              <a:t> 2017; </a:t>
            </a:r>
            <a:r>
              <a:rPr lang="en-US" dirty="0" err="1">
                <a:latin typeface="Times New Roman" panose="02020603050405020304" pitchFamily="18" charset="0"/>
                <a:cs typeface="Times New Roman" panose="02020603050405020304" pitchFamily="18" charset="0"/>
              </a:rPr>
              <a:t>Toshita</a:t>
            </a:r>
            <a:r>
              <a:rPr lang="en-US" dirty="0">
                <a:latin typeface="Times New Roman" panose="02020603050405020304" pitchFamily="18" charset="0"/>
                <a:cs typeface="Times New Roman" panose="02020603050405020304" pitchFamily="18" charset="0"/>
              </a:rPr>
              <a:t> and Shah, (2021); Luis </a:t>
            </a:r>
            <a:r>
              <a:rPr lang="en-US" dirty="0" err="1">
                <a:latin typeface="Times New Roman" panose="02020603050405020304" pitchFamily="18" charset="0"/>
                <a:cs typeface="Times New Roman" panose="02020603050405020304" pitchFamily="18" charset="0"/>
              </a:rPr>
              <a:t>Fregoso</a:t>
            </a:r>
            <a:r>
              <a:rPr lang="en-US" dirty="0">
                <a:latin typeface="Times New Roman" panose="02020603050405020304" pitchFamily="18" charset="0"/>
                <a:cs typeface="Times New Roman" panose="02020603050405020304" pitchFamily="18" charset="0"/>
              </a:rPr>
              <a:t>‑Aparicio, (2021) studies by reviewing </a:t>
            </a:r>
            <a:r>
              <a:rPr lang="en-US" dirty="0">
                <a:solidFill>
                  <a:srgbClr val="FF0000"/>
                </a:solidFill>
                <a:latin typeface="Times New Roman" panose="02020603050405020304" pitchFamily="18" charset="0"/>
                <a:cs typeface="Times New Roman" panose="02020603050405020304" pitchFamily="18" charset="0"/>
              </a:rPr>
              <a:t>applications of machine learning and data mining techniques</a:t>
            </a:r>
            <a:r>
              <a:rPr lang="en-US" dirty="0">
                <a:latin typeface="Times New Roman" panose="02020603050405020304" pitchFamily="18" charset="0"/>
                <a:cs typeface="Times New Roman" panose="02020603050405020304" pitchFamily="18" charset="0"/>
              </a:rPr>
              <a:t> in the field of </a:t>
            </a:r>
            <a:r>
              <a:rPr lang="en-US" dirty="0">
                <a:solidFill>
                  <a:srgbClr val="00B0F0"/>
                </a:solidFill>
                <a:latin typeface="Times New Roman" panose="02020603050405020304" pitchFamily="18" charset="0"/>
                <a:cs typeface="Times New Roman" panose="02020603050405020304" pitchFamily="18" charset="0"/>
              </a:rPr>
              <a:t>diabetes research</a:t>
            </a:r>
            <a:r>
              <a:rPr lang="en-US" dirty="0">
                <a:latin typeface="Times New Roman" panose="02020603050405020304" pitchFamily="18" charset="0"/>
                <a:cs typeface="Times New Roman" panose="02020603050405020304" pitchFamily="18" charset="0"/>
              </a:rPr>
              <a:t> was successfully apply to solve early diagnosis, prognosis and treatment of diabetes.</a:t>
            </a:r>
          </a:p>
        </p:txBody>
      </p:sp>
      <p:sp>
        <p:nvSpPr>
          <p:cNvPr id="21" name="TextBox 20">
            <a:extLst>
              <a:ext uri="{FF2B5EF4-FFF2-40B4-BE49-F238E27FC236}">
                <a16:creationId xmlns:a16="http://schemas.microsoft.com/office/drawing/2014/main" id="{828F8DF3-645C-3712-4B00-74DA4E13DA3C}"/>
              </a:ext>
            </a:extLst>
          </p:cNvPr>
          <p:cNvSpPr txBox="1"/>
          <p:nvPr/>
        </p:nvSpPr>
        <p:spPr>
          <a:xfrm>
            <a:off x="7622459" y="6301455"/>
            <a:ext cx="3731341" cy="369332"/>
          </a:xfrm>
          <a:prstGeom prst="rect">
            <a:avLst/>
          </a:prstGeom>
          <a:noFill/>
        </p:spPr>
        <p:txBody>
          <a:bodyPr wrap="square">
            <a:spAutoFit/>
          </a:bodyPr>
          <a:lstStyle/>
          <a:p>
            <a:r>
              <a:rPr lang="en-US" dirty="0"/>
              <a:t>(</a:t>
            </a:r>
            <a:r>
              <a:rPr lang="en-US" dirty="0" err="1"/>
              <a:t>Wengang</a:t>
            </a:r>
            <a:r>
              <a:rPr lang="en-US" dirty="0"/>
              <a:t> Zhang et. Al. 2021)</a:t>
            </a:r>
          </a:p>
        </p:txBody>
      </p:sp>
      <p:sp>
        <p:nvSpPr>
          <p:cNvPr id="13" name="TextBox 12">
            <a:extLst>
              <a:ext uri="{FF2B5EF4-FFF2-40B4-BE49-F238E27FC236}">
                <a16:creationId xmlns:a16="http://schemas.microsoft.com/office/drawing/2014/main" id="{250E163B-AE8E-F5BB-BD40-AFCF2854F52B}"/>
              </a:ext>
            </a:extLst>
          </p:cNvPr>
          <p:cNvSpPr txBox="1"/>
          <p:nvPr/>
        </p:nvSpPr>
        <p:spPr>
          <a:xfrm>
            <a:off x="95857" y="3845039"/>
            <a:ext cx="6173238" cy="2031325"/>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Times New Roman" panose="02020603050405020304" pitchFamily="18" charset="0"/>
                <a:ea typeface="Calibri" panose="020F0502020204030204" pitchFamily="34" charset="0"/>
                <a:cs typeface="Times New Roman" panose="02020603050405020304" pitchFamily="18" charset="0"/>
              </a:rPr>
              <a:t>Artificial Intelligent (AI) are more </a:t>
            </a:r>
            <a:r>
              <a:rPr lang="en-US" sz="1800" dirty="0">
                <a:solidFill>
                  <a:schemeClr val="accent6"/>
                </a:solidFill>
                <a:latin typeface="Times New Roman" panose="02020603050405020304" pitchFamily="18" charset="0"/>
                <a:ea typeface="Calibri" panose="020F0502020204030204" pitchFamily="34" charset="0"/>
                <a:cs typeface="Times New Roman" panose="02020603050405020304" pitchFamily="18" charset="0"/>
              </a:rPr>
              <a:t>advanced,</a:t>
            </a:r>
            <a:r>
              <a:rPr lang="en-US" sz="1800" dirty="0">
                <a:latin typeface="Times New Roman" panose="02020603050405020304" pitchFamily="18" charset="0"/>
                <a:ea typeface="Calibri" panose="020F0502020204030204" pitchFamily="34" charset="0"/>
                <a:cs typeface="Times New Roman" panose="02020603050405020304" pitchFamily="18" charset="0"/>
              </a:rPr>
              <a:t> since the </a:t>
            </a:r>
            <a:r>
              <a:rPr lang="en-US" sz="1800"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improvement</a:t>
            </a:r>
            <a:r>
              <a:rPr lang="en-US" sz="1800" dirty="0">
                <a:latin typeface="Times New Roman" panose="02020603050405020304" pitchFamily="18" charset="0"/>
                <a:ea typeface="Calibri" panose="020F0502020204030204" pitchFamily="34" charset="0"/>
                <a:cs typeface="Times New Roman" panose="02020603050405020304" pitchFamily="18" charset="0"/>
              </a:rPr>
              <a:t> of several machine learning algorithm, especially </a:t>
            </a:r>
            <a:r>
              <a:rPr lang="en-US" sz="18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Deep Learning (DL) algorithm. </a:t>
            </a:r>
            <a:r>
              <a:rPr lang="en-US" dirty="0">
                <a:latin typeface="Times New Roman" panose="02020603050405020304" pitchFamily="18" charset="0"/>
                <a:cs typeface="Times New Roman" panose="02020603050405020304" pitchFamily="18" charset="0"/>
              </a:rPr>
              <a:t>Deep learning is a </a:t>
            </a:r>
            <a:r>
              <a:rPr lang="en-US" dirty="0">
                <a:solidFill>
                  <a:schemeClr val="accent6"/>
                </a:solidFill>
                <a:latin typeface="Times New Roman" panose="02020603050405020304" pitchFamily="18" charset="0"/>
                <a:cs typeface="Times New Roman" panose="02020603050405020304" pitchFamily="18" charset="0"/>
              </a:rPr>
              <a:t>new research direction</a:t>
            </a:r>
            <a:r>
              <a:rPr lang="en-US" dirty="0">
                <a:latin typeface="Times New Roman" panose="02020603050405020304" pitchFamily="18" charset="0"/>
                <a:cs typeface="Times New Roman" panose="02020603050405020304" pitchFamily="18" charset="0"/>
              </a:rPr>
              <a:t> in the field of machine learning and in recent years, it has achieved breakthrough progress in many application </a:t>
            </a:r>
            <a:r>
              <a:rPr lang="en-US" dirty="0">
                <a:latin typeface="Times New Roman" panose="02020603050405020304" pitchFamily="18" charset="0"/>
                <a:ea typeface="Calibri" panose="020F0502020204030204" pitchFamily="34" charset="0"/>
                <a:cs typeface="Times New Roman" panose="02020603050405020304" pitchFamily="18" charset="0"/>
              </a:rPr>
              <a:t>(Zhou et al., 2020).</a:t>
            </a:r>
            <a:r>
              <a:rPr lang="en-US" dirty="0">
                <a:latin typeface="Times New Roman" panose="02020603050405020304" pitchFamily="18" charset="0"/>
                <a:cs typeface="Times New Roman" panose="02020603050405020304" pitchFamily="18" charset="0"/>
              </a:rPr>
              <a:t> </a:t>
            </a:r>
            <a:endParaRPr lang="en-US" dirty="0"/>
          </a:p>
          <a:p>
            <a:pPr marL="285750" indent="-285750" algn="just">
              <a:buFont typeface="Arial" panose="020B0604020202020204" pitchFamily="34" charset="0"/>
              <a:buChar char="•"/>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880F8696-E145-B86B-0602-0392CF389C31}"/>
              </a:ext>
            </a:extLst>
          </p:cNvPr>
          <p:cNvSpPr txBox="1"/>
          <p:nvPr/>
        </p:nvSpPr>
        <p:spPr>
          <a:xfrm>
            <a:off x="6506618" y="5998229"/>
            <a:ext cx="5122933" cy="307777"/>
          </a:xfrm>
          <a:prstGeom prst="rect">
            <a:avLst/>
          </a:prstGeom>
          <a:noFill/>
        </p:spPr>
        <p:txBody>
          <a:bodyPr wrap="square">
            <a:spAutoFit/>
          </a:bodyPr>
          <a:lstStyle/>
          <a:p>
            <a:r>
              <a:rPr lang="en-US" sz="1400" dirty="0"/>
              <a:t>Venn diagram representing the relationships between AI, ML and DL</a:t>
            </a:r>
          </a:p>
        </p:txBody>
      </p:sp>
    </p:spTree>
    <p:extLst>
      <p:ext uri="{BB962C8B-B14F-4D97-AF65-F5344CB8AC3E}">
        <p14:creationId xmlns:p14="http://schemas.microsoft.com/office/powerpoint/2010/main" val="81300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BA2658-6607-4F56-8712-8E3E1E423092}"/>
              </a:ext>
            </a:extLst>
          </p:cNvPr>
          <p:cNvSpPr>
            <a:spLocks noGrp="1"/>
          </p:cNvSpPr>
          <p:nvPr>
            <p:ph type="title"/>
          </p:nvPr>
        </p:nvSpPr>
        <p:spPr>
          <a:xfrm>
            <a:off x="93399" y="2079714"/>
            <a:ext cx="3102086" cy="2585692"/>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RO 2 and RO 3:</a:t>
            </a:r>
          </a:p>
        </p:txBody>
      </p:sp>
      <p:sp>
        <p:nvSpPr>
          <p:cNvPr id="4" name="Slide Number Placeholder 3">
            <a:extLst>
              <a:ext uri="{FF2B5EF4-FFF2-40B4-BE49-F238E27FC236}">
                <a16:creationId xmlns:a16="http://schemas.microsoft.com/office/drawing/2014/main" id="{2C8A3757-06C2-4FAD-A3B8-63FEB1116292}"/>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A9708F84-B0AC-42AD-A9DD-AFF41622BAFA}" type="slidenum">
              <a:rPr lang="en-US">
                <a:solidFill>
                  <a:srgbClr val="898989"/>
                </a:solidFill>
              </a:rPr>
              <a:pPr>
                <a:spcAft>
                  <a:spcPts val="600"/>
                </a:spcAft>
              </a:pPr>
              <a:t>40</a:t>
            </a:fld>
            <a:endParaRPr lang="en-US">
              <a:solidFill>
                <a:srgbClr val="898989"/>
              </a:solidFill>
            </a:endParaRPr>
          </a:p>
        </p:txBody>
      </p:sp>
      <p:sp>
        <p:nvSpPr>
          <p:cNvPr id="5" name="TextBox 4">
            <a:extLst>
              <a:ext uri="{FF2B5EF4-FFF2-40B4-BE49-F238E27FC236}">
                <a16:creationId xmlns:a16="http://schemas.microsoft.com/office/drawing/2014/main" id="{23B693D7-E363-32D7-9830-29E186C3B675}"/>
              </a:ext>
            </a:extLst>
          </p:cNvPr>
          <p:cNvSpPr txBox="1"/>
          <p:nvPr/>
        </p:nvSpPr>
        <p:spPr>
          <a:xfrm>
            <a:off x="2454244" y="819873"/>
            <a:ext cx="2454214" cy="923330"/>
          </a:xfrm>
          <a:prstGeom prst="rect">
            <a:avLst/>
          </a:prstGeom>
          <a:noFill/>
        </p:spPr>
        <p:txBody>
          <a:bodyPr wrap="square">
            <a:spAutoFit/>
          </a:bodyPr>
          <a:lstStyle/>
          <a:p>
            <a:r>
              <a:rPr lang="en-US" dirty="0"/>
              <a:t>Proposed Model Multi Label Deep Neural Network with </a:t>
            </a:r>
            <a:r>
              <a:rPr lang="en-US"/>
              <a:t>DDropout</a:t>
            </a:r>
            <a:endParaRPr lang="en-US" dirty="0"/>
          </a:p>
        </p:txBody>
      </p:sp>
      <p:pic>
        <p:nvPicPr>
          <p:cNvPr id="3" name="Picture 2">
            <a:extLst>
              <a:ext uri="{FF2B5EF4-FFF2-40B4-BE49-F238E27FC236}">
                <a16:creationId xmlns:a16="http://schemas.microsoft.com/office/drawing/2014/main" id="{2B2F6457-E7D0-18FB-D31B-92A0B39359D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4737" y="0"/>
            <a:ext cx="4398010" cy="6858000"/>
          </a:xfrm>
          <a:prstGeom prst="rect">
            <a:avLst/>
          </a:prstGeom>
          <a:noFill/>
          <a:ln>
            <a:noFill/>
          </a:ln>
        </p:spPr>
      </p:pic>
    </p:spTree>
    <p:extLst>
      <p:ext uri="{BB962C8B-B14F-4D97-AF65-F5344CB8AC3E}">
        <p14:creationId xmlns:p14="http://schemas.microsoft.com/office/powerpoint/2010/main" val="404198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1EA1A7A-EDA9-E2A5-8CCA-6FBAAB084C7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75"/>
          <a:stretch/>
        </p:blipFill>
        <p:spPr bwMode="auto">
          <a:xfrm>
            <a:off x="4038599" y="10"/>
            <a:ext cx="8160026" cy="6875809"/>
          </a:xfrm>
          <a:prstGeom prst="rect">
            <a:avLst/>
          </a:prstGeom>
          <a:noFill/>
        </p:spPr>
      </p:pic>
      <p:sp>
        <p:nvSpPr>
          <p:cNvPr id="22" name="Freeform: Shape 21">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5CD11EB-0DFF-AF45-7634-A3971F34CBAE}"/>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3400" dirty="0">
                <a:solidFill>
                  <a:srgbClr val="FFFFFF"/>
                </a:solidFill>
              </a:rPr>
              <a:t>Proposed Architecture Multi Label Deep Neural Network with Dropout Strategy </a:t>
            </a:r>
          </a:p>
        </p:txBody>
      </p:sp>
      <p:sp>
        <p:nvSpPr>
          <p:cNvPr id="4" name="Slide Number Placeholder 3">
            <a:extLst>
              <a:ext uri="{FF2B5EF4-FFF2-40B4-BE49-F238E27FC236}">
                <a16:creationId xmlns:a16="http://schemas.microsoft.com/office/drawing/2014/main" id="{F9C38590-7286-4543-9E77-E45A86E95568}"/>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defRPr/>
            </a:pPr>
            <a:fld id="{A9708F84-B0AC-42AD-A9DD-AFF41622BAFA}" type="slidenum">
              <a:rPr lang="en-US" sz="1100">
                <a:solidFill>
                  <a:srgbClr val="FFFFFF"/>
                </a:solidFill>
                <a:latin typeface="Calibri" panose="020F0502020204030204"/>
              </a:rPr>
              <a:pPr>
                <a:spcAft>
                  <a:spcPts val="600"/>
                </a:spcAft>
                <a:defRPr/>
              </a:pPr>
              <a:t>41</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421342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75A5-A5B4-0901-4066-E68C29ADF023}"/>
              </a:ext>
            </a:extLst>
          </p:cNvPr>
          <p:cNvSpPr>
            <a:spLocks noGrp="1"/>
          </p:cNvSpPr>
          <p:nvPr>
            <p:ph type="title"/>
          </p:nvPr>
        </p:nvSpPr>
        <p:spPr/>
        <p:txBody>
          <a:bodyPr/>
          <a:lstStyle/>
          <a:p>
            <a:r>
              <a:rPr lang="en-US" dirty="0"/>
              <a:t>ROC MLC</a:t>
            </a:r>
          </a:p>
        </p:txBody>
      </p:sp>
      <p:sp>
        <p:nvSpPr>
          <p:cNvPr id="4" name="Slide Number Placeholder 3">
            <a:extLst>
              <a:ext uri="{FF2B5EF4-FFF2-40B4-BE49-F238E27FC236}">
                <a16:creationId xmlns:a16="http://schemas.microsoft.com/office/drawing/2014/main" id="{93266000-C2B1-E77A-58FF-3CC24485F95D}"/>
              </a:ext>
            </a:extLst>
          </p:cNvPr>
          <p:cNvSpPr>
            <a:spLocks noGrp="1"/>
          </p:cNvSpPr>
          <p:nvPr>
            <p:ph type="sldNum" sz="quarter" idx="12"/>
          </p:nvPr>
        </p:nvSpPr>
        <p:spPr/>
        <p:txBody>
          <a:bodyPr/>
          <a:lstStyle/>
          <a:p>
            <a:fld id="{A9708F84-B0AC-42AD-A9DD-AFF41622BAFA}" type="slidenum">
              <a:rPr lang="en-US" smtClean="0"/>
              <a:t>42</a:t>
            </a:fld>
            <a:endParaRPr lang="en-US"/>
          </a:p>
        </p:txBody>
      </p:sp>
      <p:pic>
        <p:nvPicPr>
          <p:cNvPr id="5" name="Picture 4">
            <a:extLst>
              <a:ext uri="{FF2B5EF4-FFF2-40B4-BE49-F238E27FC236}">
                <a16:creationId xmlns:a16="http://schemas.microsoft.com/office/drawing/2014/main" id="{4D591976-4F94-1638-3CDF-C0EB3B7D78E1}"/>
              </a:ext>
            </a:extLst>
          </p:cNvPr>
          <p:cNvPicPr>
            <a:picLocks noChangeAspect="1"/>
          </p:cNvPicPr>
          <p:nvPr/>
        </p:nvPicPr>
        <p:blipFill>
          <a:blip r:embed="rId2"/>
          <a:stretch>
            <a:fillRect/>
          </a:stretch>
        </p:blipFill>
        <p:spPr>
          <a:xfrm>
            <a:off x="863600" y="1694306"/>
            <a:ext cx="4866624" cy="3822573"/>
          </a:xfrm>
          <a:prstGeom prst="rect">
            <a:avLst/>
          </a:prstGeom>
        </p:spPr>
      </p:pic>
      <p:pic>
        <p:nvPicPr>
          <p:cNvPr id="6" name="Picture 5">
            <a:extLst>
              <a:ext uri="{FF2B5EF4-FFF2-40B4-BE49-F238E27FC236}">
                <a16:creationId xmlns:a16="http://schemas.microsoft.com/office/drawing/2014/main" id="{031FD0E3-C261-24BA-6ABF-E6A4A2B2ED0C}"/>
              </a:ext>
            </a:extLst>
          </p:cNvPr>
          <p:cNvPicPr>
            <a:picLocks noChangeAspect="1"/>
          </p:cNvPicPr>
          <p:nvPr/>
        </p:nvPicPr>
        <p:blipFill>
          <a:blip r:embed="rId3"/>
          <a:stretch>
            <a:fillRect/>
          </a:stretch>
        </p:blipFill>
        <p:spPr>
          <a:xfrm>
            <a:off x="5892800" y="1827911"/>
            <a:ext cx="5435600" cy="3467100"/>
          </a:xfrm>
          <a:prstGeom prst="rect">
            <a:avLst/>
          </a:prstGeom>
        </p:spPr>
      </p:pic>
    </p:spTree>
    <p:extLst>
      <p:ext uri="{BB962C8B-B14F-4D97-AF65-F5344CB8AC3E}">
        <p14:creationId xmlns:p14="http://schemas.microsoft.com/office/powerpoint/2010/main" val="1781584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407D33-5FA1-401A-896D-2F3DC0496D15}"/>
              </a:ext>
            </a:extLst>
          </p:cNvPr>
          <p:cNvSpPr>
            <a:spLocks noGrp="1"/>
          </p:cNvSpPr>
          <p:nvPr>
            <p:ph type="title"/>
          </p:nvPr>
        </p:nvSpPr>
        <p:spPr>
          <a:xfrm>
            <a:off x="6513788" y="365125"/>
            <a:ext cx="4840010" cy="1807305"/>
          </a:xfrm>
        </p:spPr>
        <p:txBody>
          <a:bodyPr>
            <a:normAutofit/>
          </a:bodyPr>
          <a:lstStyle/>
          <a:p>
            <a:r>
              <a:rPr lang="en-US" dirty="0"/>
              <a:t>Progress in this semester 12</a:t>
            </a:r>
          </a:p>
        </p:txBody>
      </p:sp>
      <p:pic>
        <p:nvPicPr>
          <p:cNvPr id="6" name="Picture 5" descr="Cubes connected with a red line">
            <a:extLst>
              <a:ext uri="{FF2B5EF4-FFF2-40B4-BE49-F238E27FC236}">
                <a16:creationId xmlns:a16="http://schemas.microsoft.com/office/drawing/2014/main" id="{8945E8BC-C40E-8945-FE0E-26BF4E5A7EA7}"/>
              </a:ext>
            </a:extLst>
          </p:cNvPr>
          <p:cNvPicPr>
            <a:picLocks noChangeAspect="1"/>
          </p:cNvPicPr>
          <p:nvPr/>
        </p:nvPicPr>
        <p:blipFill rotWithShape="1">
          <a:blip r:embed="rId2"/>
          <a:srcRect l="21377" r="9947"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7C5E82EE-593E-4A7D-A4E4-611566167FF1}"/>
              </a:ext>
            </a:extLst>
          </p:cNvPr>
          <p:cNvSpPr>
            <a:spLocks noGrp="1"/>
          </p:cNvSpPr>
          <p:nvPr>
            <p:ph idx="1"/>
          </p:nvPr>
        </p:nvSpPr>
        <p:spPr>
          <a:xfrm>
            <a:off x="6513788" y="2333297"/>
            <a:ext cx="4840010" cy="3843666"/>
          </a:xfrm>
        </p:spPr>
        <p:txBody>
          <a:bodyPr>
            <a:normAutofit/>
          </a:bodyPr>
          <a:lstStyle/>
          <a:p>
            <a:r>
              <a:rPr lang="en-US" sz="1700"/>
              <a:t>Revised Chapter 2 by Finding Literature Review related approached with respect to MLC DNN and Dropout Techniques.</a:t>
            </a:r>
          </a:p>
          <a:p>
            <a:r>
              <a:rPr lang="en-US" sz="1700"/>
              <a:t>Writing Chapter 4, but still need result from experiment</a:t>
            </a:r>
          </a:p>
          <a:p>
            <a:r>
              <a:rPr lang="en-US" sz="1700"/>
              <a:t>Redesign methodology and learning framework</a:t>
            </a:r>
          </a:p>
          <a:p>
            <a:r>
              <a:rPr lang="en-US" sz="1700"/>
              <a:t>Redesign Proposed Model 1 (RQ 1) for strategy in Data-Preprocessing</a:t>
            </a:r>
          </a:p>
          <a:p>
            <a:r>
              <a:rPr lang="en-US" sz="1700"/>
              <a:t>Redesign Proposed Model 2 (RQ 2 and 3) for Enhancing MLC-AA-DNN with Dropout.</a:t>
            </a:r>
          </a:p>
          <a:p>
            <a:r>
              <a:rPr lang="en-US" sz="1700"/>
              <a:t>Preparing Data BRFFS for MLC and will be continue to train and Benchmark with Several ML Model and DNN in Multi-Label Approach</a:t>
            </a:r>
          </a:p>
          <a:p>
            <a:endParaRPr lang="en-US" sz="1700"/>
          </a:p>
          <a:p>
            <a:endParaRPr lang="en-US" sz="1700"/>
          </a:p>
          <a:p>
            <a:endParaRPr lang="en-US" sz="1700"/>
          </a:p>
          <a:p>
            <a:endParaRPr lang="en-US" sz="1700"/>
          </a:p>
          <a:p>
            <a:endParaRPr lang="en-US" sz="1700"/>
          </a:p>
          <a:p>
            <a:endParaRPr lang="en-US" sz="1700"/>
          </a:p>
        </p:txBody>
      </p:sp>
      <p:sp>
        <p:nvSpPr>
          <p:cNvPr id="4" name="Slide Number Placeholder 3">
            <a:extLst>
              <a:ext uri="{FF2B5EF4-FFF2-40B4-BE49-F238E27FC236}">
                <a16:creationId xmlns:a16="http://schemas.microsoft.com/office/drawing/2014/main" id="{3F784044-CACA-4092-AC63-C7D3697499CF}"/>
              </a:ext>
            </a:extLst>
          </p:cNvPr>
          <p:cNvSpPr>
            <a:spLocks noGrp="1"/>
          </p:cNvSpPr>
          <p:nvPr>
            <p:ph type="sldNum" sz="quarter" idx="12"/>
          </p:nvPr>
        </p:nvSpPr>
        <p:spPr>
          <a:xfrm>
            <a:off x="8610600" y="6356350"/>
            <a:ext cx="2743200" cy="365125"/>
          </a:xfrm>
        </p:spPr>
        <p:txBody>
          <a:bodyPr>
            <a:normAutofit/>
          </a:bodyPr>
          <a:lstStyle/>
          <a:p>
            <a:pPr>
              <a:spcAft>
                <a:spcPts val="600"/>
              </a:spcAft>
            </a:pPr>
            <a:fld id="{A9708F84-B0AC-42AD-A9DD-AFF41622BAFA}" type="slidenum">
              <a:rPr lang="en-US" smtClean="0"/>
              <a:pPr>
                <a:spcAft>
                  <a:spcPts val="600"/>
                </a:spcAft>
              </a:pPr>
              <a:t>43</a:t>
            </a:fld>
            <a:endParaRPr lang="en-US"/>
          </a:p>
        </p:txBody>
      </p:sp>
    </p:spTree>
    <p:extLst>
      <p:ext uri="{BB962C8B-B14F-4D97-AF65-F5344CB8AC3E}">
        <p14:creationId xmlns:p14="http://schemas.microsoft.com/office/powerpoint/2010/main" val="158263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6DC00-7945-4170-84F0-812F8D5FF39C}"/>
              </a:ext>
            </a:extLst>
          </p:cNvPr>
          <p:cNvSpPr>
            <a:spLocks noGrp="1"/>
          </p:cNvSpPr>
          <p:nvPr>
            <p:ph type="title"/>
          </p:nvPr>
        </p:nvSpPr>
        <p:spPr>
          <a:xfrm>
            <a:off x="576006" y="169861"/>
            <a:ext cx="10947400" cy="1325563"/>
          </a:xfrm>
        </p:spPr>
        <p:txBody>
          <a:bodyPr/>
          <a:lstStyle/>
          <a:p>
            <a:r>
              <a:rPr lang="en-US" u="sng" dirty="0">
                <a:latin typeface="Arial" panose="020B0604020202020204" pitchFamily="34" charset="0"/>
                <a:cs typeface="Arial" panose="020B0604020202020204" pitchFamily="34" charset="0"/>
              </a:rPr>
              <a:t>Conclusion</a:t>
            </a:r>
          </a:p>
        </p:txBody>
      </p:sp>
      <p:sp>
        <p:nvSpPr>
          <p:cNvPr id="3" name="Content Placeholder 2">
            <a:extLst>
              <a:ext uri="{FF2B5EF4-FFF2-40B4-BE49-F238E27FC236}">
                <a16:creationId xmlns:a16="http://schemas.microsoft.com/office/drawing/2014/main" id="{C196A8A5-E211-404B-8D1C-2C177DD67280}"/>
              </a:ext>
            </a:extLst>
          </p:cNvPr>
          <p:cNvSpPr>
            <a:spLocks noGrp="1"/>
          </p:cNvSpPr>
          <p:nvPr>
            <p:ph idx="1"/>
          </p:nvPr>
        </p:nvSpPr>
        <p:spPr>
          <a:xfrm>
            <a:off x="668594" y="1456095"/>
            <a:ext cx="10947400" cy="4613275"/>
          </a:xfrm>
        </p:spPr>
        <p:txBody>
          <a:bodyPr>
            <a:normAutofit lnSpcReduction="10000"/>
          </a:bodyPr>
          <a:lstStyle/>
          <a:p>
            <a:pPr marL="0" indent="0" algn="just">
              <a:buNone/>
            </a:pPr>
            <a:r>
              <a:rPr lang="en-US" sz="2600" dirty="0">
                <a:latin typeface="Times New Roman" panose="02020603050405020304" pitchFamily="18" charset="0"/>
                <a:cs typeface="Times New Roman" panose="02020603050405020304" pitchFamily="18" charset="0"/>
              </a:rPr>
              <a:t>In this research, we aim to </a:t>
            </a:r>
            <a:r>
              <a:rPr lang="en-US" sz="2600" dirty="0">
                <a:solidFill>
                  <a:srgbClr val="FF0000"/>
                </a:solidFill>
                <a:latin typeface="Times New Roman" panose="02020603050405020304" pitchFamily="18" charset="0"/>
                <a:cs typeface="Times New Roman" panose="02020603050405020304" pitchFamily="18" charset="0"/>
              </a:rPr>
              <a:t>Enhanced Multi Label Deep neural network (DNN)</a:t>
            </a:r>
            <a:r>
              <a:rPr lang="en-US" sz="2600" dirty="0">
                <a:latin typeface="Times New Roman" panose="02020603050405020304" pitchFamily="18" charset="0"/>
                <a:cs typeface="Times New Roman" panose="02020603050405020304" pitchFamily="18" charset="0"/>
              </a:rPr>
              <a:t> model for </a:t>
            </a:r>
            <a:r>
              <a:rPr lang="en-US" sz="2600" dirty="0">
                <a:solidFill>
                  <a:srgbClr val="00B050"/>
                </a:solidFill>
                <a:latin typeface="Times New Roman" panose="02020603050405020304" pitchFamily="18" charset="0"/>
                <a:cs typeface="Times New Roman" panose="02020603050405020304" pitchFamily="18" charset="0"/>
              </a:rPr>
              <a:t>Risk Prediction Diabetes Complication </a:t>
            </a:r>
            <a:r>
              <a:rPr lang="en-US" sz="2600" dirty="0">
                <a:latin typeface="Times New Roman" panose="02020603050405020304" pitchFamily="18" charset="0"/>
                <a:cs typeface="Times New Roman" panose="02020603050405020304" pitchFamily="18" charset="0"/>
              </a:rPr>
              <a:t>as follows:</a:t>
            </a:r>
          </a:p>
          <a:p>
            <a:pPr algn="just"/>
            <a:r>
              <a:rPr lang="en-US" sz="2600" dirty="0">
                <a:latin typeface="Times New Roman" panose="02020603050405020304" pitchFamily="18" charset="0"/>
                <a:cs typeface="Times New Roman" panose="02020603050405020304" pitchFamily="18" charset="0"/>
              </a:rPr>
              <a:t>This work has used Multi label Deep Neural Network (DNN) for diabetes prediction complication Based on </a:t>
            </a:r>
            <a:r>
              <a:rPr lang="en-US" sz="2600" b="1" dirty="0">
                <a:latin typeface="Times New Roman" panose="02020603050405020304" pitchFamily="18" charset="0"/>
                <a:cs typeface="Times New Roman" panose="02020603050405020304" pitchFamily="18" charset="0"/>
              </a:rPr>
              <a:t>behavior dataset as problem domain. </a:t>
            </a:r>
            <a:r>
              <a:rPr lang="en-US" sz="2600" dirty="0">
                <a:latin typeface="Times New Roman" panose="02020603050405020304" pitchFamily="18" charset="0"/>
                <a:cs typeface="Times New Roman" panose="02020603050405020304" pitchFamily="18" charset="0"/>
              </a:rPr>
              <a:t>The </a:t>
            </a:r>
            <a:r>
              <a:rPr lang="en-US" sz="2600" dirty="0">
                <a:solidFill>
                  <a:srgbClr val="7030A0"/>
                </a:solidFill>
                <a:latin typeface="Times New Roman" panose="02020603050405020304" pitchFamily="18" charset="0"/>
                <a:cs typeface="Times New Roman" panose="02020603050405020304" pitchFamily="18" charset="0"/>
              </a:rPr>
              <a:t>contribution</a:t>
            </a:r>
            <a:r>
              <a:rPr lang="en-US" sz="2600" dirty="0">
                <a:latin typeface="Times New Roman" panose="02020603050405020304" pitchFamily="18" charset="0"/>
                <a:cs typeface="Times New Roman" panose="02020603050405020304" pitchFamily="18" charset="0"/>
              </a:rPr>
              <a:t> of this research is trying to </a:t>
            </a:r>
            <a:r>
              <a:rPr lang="en-US" sz="2600" dirty="0">
                <a:solidFill>
                  <a:srgbClr val="00B050"/>
                </a:solidFill>
                <a:latin typeface="Times New Roman" panose="02020603050405020304" pitchFamily="18" charset="0"/>
                <a:cs typeface="Times New Roman" panose="02020603050405020304" pitchFamily="18" charset="0"/>
              </a:rPr>
              <a:t>Enhanced Multi label Deep neural network (DNN) </a:t>
            </a:r>
            <a:r>
              <a:rPr lang="en-US" sz="2600" dirty="0">
                <a:latin typeface="Times New Roman" panose="02020603050405020304" pitchFamily="18" charset="0"/>
                <a:cs typeface="Times New Roman" panose="02020603050405020304" pitchFamily="18" charset="0"/>
              </a:rPr>
              <a:t>in order helping doctor to make a </a:t>
            </a:r>
            <a:r>
              <a:rPr lang="en-US" sz="2600" dirty="0">
                <a:solidFill>
                  <a:srgbClr val="0070C0"/>
                </a:solidFill>
                <a:latin typeface="Times New Roman" panose="02020603050405020304" pitchFamily="18" charset="0"/>
                <a:cs typeface="Times New Roman" panose="02020603050405020304" pitchFamily="18" charset="0"/>
              </a:rPr>
              <a:t>decision making for prevent </a:t>
            </a:r>
            <a:r>
              <a:rPr lang="en-US" sz="2600" dirty="0">
                <a:latin typeface="Times New Roman" panose="02020603050405020304" pitchFamily="18" charset="0"/>
                <a:cs typeface="Times New Roman" panose="02020603050405020304" pitchFamily="18" charset="0"/>
              </a:rPr>
              <a:t>patient develop diabetes complication based on public dataset not clinical data. </a:t>
            </a:r>
            <a:endParaRPr lang="en-US" sz="2600" b="1"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Enhanced Multi Label DNN by proposing Strategy Data-Pre-Processing MLC </a:t>
            </a:r>
            <a:r>
              <a:rPr lang="en-US" sz="2600" b="1" dirty="0">
                <a:latin typeface="Times New Roman" panose="02020603050405020304" pitchFamily="18" charset="0"/>
                <a:cs typeface="Times New Roman" panose="02020603050405020304" pitchFamily="18" charset="0"/>
              </a:rPr>
              <a:t>(EDPT) </a:t>
            </a:r>
            <a:r>
              <a:rPr lang="en-US" sz="2600" dirty="0">
                <a:latin typeface="Times New Roman" panose="02020603050405020304" pitchFamily="18" charset="0"/>
                <a:cs typeface="Times New Roman" panose="02020603050405020304" pitchFamily="18" charset="0"/>
              </a:rPr>
              <a:t>and designing Topology Architecture with Dropout Strategy </a:t>
            </a:r>
            <a:r>
              <a:rPr lang="en-US" sz="2600" b="1" dirty="0">
                <a:latin typeface="Times New Roman" panose="02020603050405020304" pitchFamily="18" charset="0"/>
                <a:cs typeface="Times New Roman" panose="02020603050405020304" pitchFamily="18" charset="0"/>
              </a:rPr>
              <a:t>(EDNN) </a:t>
            </a:r>
            <a:r>
              <a:rPr lang="en-US" sz="2600" dirty="0">
                <a:latin typeface="Times New Roman" panose="02020603050405020304" pitchFamily="18" charset="0"/>
                <a:cs typeface="Times New Roman" panose="02020603050405020304" pitchFamily="18" charset="0"/>
              </a:rPr>
              <a:t>in Classifications.</a:t>
            </a:r>
          </a:p>
          <a:p>
            <a:pPr algn="just"/>
            <a:r>
              <a:rPr lang="en-US" sz="2600" dirty="0">
                <a:latin typeface="Times New Roman" panose="02020603050405020304" pitchFamily="18" charset="0"/>
                <a:cs typeface="Times New Roman" panose="02020603050405020304" pitchFamily="18" charset="0"/>
              </a:rPr>
              <a:t>The </a:t>
            </a:r>
            <a:r>
              <a:rPr lang="en-US" sz="2600" dirty="0">
                <a:solidFill>
                  <a:srgbClr val="FF0000"/>
                </a:solidFill>
                <a:latin typeface="Times New Roman" panose="02020603050405020304" pitchFamily="18" charset="0"/>
                <a:cs typeface="Times New Roman" panose="02020603050405020304" pitchFamily="18" charset="0"/>
              </a:rPr>
              <a:t>contribution</a:t>
            </a:r>
            <a:r>
              <a:rPr lang="en-US" sz="2600" dirty="0">
                <a:latin typeface="Times New Roman" panose="02020603050405020304" pitchFamily="18" charset="0"/>
                <a:cs typeface="Times New Roman" panose="02020603050405020304" pitchFamily="18" charset="0"/>
              </a:rPr>
              <a:t> from this research is fulfill 2 domain area which is </a:t>
            </a:r>
            <a:r>
              <a:rPr lang="en-US" sz="2600" dirty="0">
                <a:solidFill>
                  <a:srgbClr val="00B0F0"/>
                </a:solidFill>
                <a:latin typeface="Times New Roman" panose="02020603050405020304" pitchFamily="18" charset="0"/>
                <a:cs typeface="Times New Roman" panose="02020603050405020304" pitchFamily="18" charset="0"/>
              </a:rPr>
              <a:t>diabetic research or health </a:t>
            </a:r>
            <a:r>
              <a:rPr lang="en-US" sz="2600" dirty="0">
                <a:latin typeface="Times New Roman" panose="02020603050405020304" pitchFamily="18" charset="0"/>
                <a:cs typeface="Times New Roman" panose="02020603050405020304" pitchFamily="18" charset="0"/>
              </a:rPr>
              <a:t>and </a:t>
            </a:r>
            <a:r>
              <a:rPr lang="en-US" sz="2600" dirty="0">
                <a:solidFill>
                  <a:srgbClr val="00B050"/>
                </a:solidFill>
                <a:latin typeface="Times New Roman" panose="02020603050405020304" pitchFamily="18" charset="0"/>
                <a:cs typeface="Times New Roman" panose="02020603050405020304" pitchFamily="18" charset="0"/>
              </a:rPr>
              <a:t>computer science (health informatic area)</a:t>
            </a:r>
            <a:r>
              <a:rPr lang="en-US" sz="2600" dirty="0">
                <a:latin typeface="Times New Roman" panose="02020603050405020304" pitchFamily="18" charset="0"/>
                <a:cs typeface="Times New Roman" panose="02020603050405020304" pitchFamily="18" charset="0"/>
              </a:rPr>
              <a:t>. </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0C97157-5E2F-4DB2-8944-E5A0B9EF46E5}"/>
              </a:ext>
            </a:extLst>
          </p:cNvPr>
          <p:cNvSpPr>
            <a:spLocks noGrp="1"/>
          </p:cNvSpPr>
          <p:nvPr>
            <p:ph type="sldNum" sz="quarter" idx="12"/>
          </p:nvPr>
        </p:nvSpPr>
        <p:spPr/>
        <p:txBody>
          <a:bodyPr/>
          <a:lstStyle/>
          <a:p>
            <a:fld id="{A9708F84-B0AC-42AD-A9DD-AFF41622BAFA}" type="slidenum">
              <a:rPr lang="en-US" smtClean="0"/>
              <a:t>44</a:t>
            </a:fld>
            <a:endParaRPr lang="en-US"/>
          </a:p>
        </p:txBody>
      </p:sp>
    </p:spTree>
    <p:extLst>
      <p:ext uri="{BB962C8B-B14F-4D97-AF65-F5344CB8AC3E}">
        <p14:creationId xmlns:p14="http://schemas.microsoft.com/office/powerpoint/2010/main" val="298533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Video 15">
            <a:extLst>
              <a:ext uri="{FF2B5EF4-FFF2-40B4-BE49-F238E27FC236}">
                <a16:creationId xmlns:a16="http://schemas.microsoft.com/office/drawing/2014/main" id="{39A3616D-D477-D763-84FA-25A10F2EFBC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17"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8B64CDD-CF3A-4FFE-BB30-4BD38B7412B2}"/>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Thank You</a:t>
            </a:r>
          </a:p>
        </p:txBody>
      </p:sp>
      <p:sp>
        <p:nvSpPr>
          <p:cNvPr id="2" name="Slide Number Placeholder 1">
            <a:extLst>
              <a:ext uri="{FF2B5EF4-FFF2-40B4-BE49-F238E27FC236}">
                <a16:creationId xmlns:a16="http://schemas.microsoft.com/office/drawing/2014/main" id="{C24732F5-0433-4F4F-9D1C-E00DF3F7E0C8}"/>
              </a:ext>
            </a:extLst>
          </p:cNvPr>
          <p:cNvSpPr>
            <a:spLocks noGrp="1"/>
          </p:cNvSpPr>
          <p:nvPr>
            <p:ph type="sldNum" sz="quarter" idx="12"/>
          </p:nvPr>
        </p:nvSpPr>
        <p:spPr>
          <a:xfrm>
            <a:off x="8610600" y="6356350"/>
            <a:ext cx="2743200" cy="365125"/>
          </a:xfrm>
        </p:spPr>
        <p:txBody>
          <a:bodyPr>
            <a:normAutofit/>
          </a:bodyPr>
          <a:lstStyle/>
          <a:p>
            <a:pPr>
              <a:spcAft>
                <a:spcPts val="600"/>
              </a:spcAft>
            </a:pPr>
            <a:fld id="{A9708F84-B0AC-42AD-A9DD-AFF41622BAFA}" type="slidenum">
              <a:rPr lang="en-US">
                <a:solidFill>
                  <a:srgbClr val="FFFFFF"/>
                </a:solidFill>
              </a:rPr>
              <a:pPr>
                <a:spcAft>
                  <a:spcPts val="600"/>
                </a:spcAft>
              </a:pPr>
              <a:t>45</a:t>
            </a:fld>
            <a:endParaRPr lang="en-US">
              <a:solidFill>
                <a:srgbClr val="FFFFFF"/>
              </a:solidFill>
            </a:endParaRPr>
          </a:p>
        </p:txBody>
      </p:sp>
    </p:spTree>
    <p:extLst>
      <p:ext uri="{BB962C8B-B14F-4D97-AF65-F5344CB8AC3E}">
        <p14:creationId xmlns:p14="http://schemas.microsoft.com/office/powerpoint/2010/main" val="404064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mute="1">
                <p:cTn id="12" repeatCount="indefinite" fill="hold" display="0">
                  <p:stCondLst>
                    <p:cond delay="indefinite"/>
                  </p:stCondLst>
                </p:cTn>
                <p:tgtEl>
                  <p:spTgt spid="16"/>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CE535C3-1583-E5FC-40EA-733FBC1FDB07}"/>
              </a:ext>
            </a:extLst>
          </p:cNvPr>
          <p:cNvSpPr>
            <a:spLocks noGrp="1"/>
          </p:cNvSpPr>
          <p:nvPr>
            <p:ph type="ctrTitle"/>
          </p:nvPr>
        </p:nvSpPr>
        <p:spPr>
          <a:xfrm>
            <a:off x="1524000" y="1293338"/>
            <a:ext cx="9144000" cy="3274592"/>
          </a:xfrm>
        </p:spPr>
        <p:txBody>
          <a:bodyPr anchor="ctr">
            <a:normAutofit/>
          </a:bodyPr>
          <a:lstStyle/>
          <a:p>
            <a:r>
              <a:rPr lang="en-US" sz="7200"/>
              <a:t>Problem Transformation</a:t>
            </a:r>
          </a:p>
        </p:txBody>
      </p:sp>
      <p:sp>
        <p:nvSpPr>
          <p:cNvPr id="6" name="Subtitle 5">
            <a:extLst>
              <a:ext uri="{FF2B5EF4-FFF2-40B4-BE49-F238E27FC236}">
                <a16:creationId xmlns:a16="http://schemas.microsoft.com/office/drawing/2014/main" id="{706185E1-AB32-54E3-275C-9E9066A7321B}"/>
              </a:ext>
            </a:extLst>
          </p:cNvPr>
          <p:cNvSpPr>
            <a:spLocks noGrp="1"/>
          </p:cNvSpPr>
          <p:nvPr>
            <p:ph type="subTitle" idx="1"/>
          </p:nvPr>
        </p:nvSpPr>
        <p:spPr>
          <a:xfrm>
            <a:off x="1524000" y="5514052"/>
            <a:ext cx="9144000" cy="651910"/>
          </a:xfrm>
        </p:spPr>
        <p:txBody>
          <a:bodyPr anchor="ctr">
            <a:normAutofit/>
          </a:bodyPr>
          <a:lstStyle/>
          <a:p>
            <a:endParaRPr lang="en-US" dirty="0"/>
          </a:p>
        </p:txBody>
      </p:sp>
      <p:cxnSp>
        <p:nvCxnSpPr>
          <p:cNvPr id="17" name="Straight Connector 16">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1C3C1B03-6D29-5A14-7939-A18185AE24EF}"/>
              </a:ext>
            </a:extLst>
          </p:cNvPr>
          <p:cNvSpPr>
            <a:spLocks noGrp="1"/>
          </p:cNvSpPr>
          <p:nvPr>
            <p:ph type="sldNum" sz="quarter" idx="12"/>
          </p:nvPr>
        </p:nvSpPr>
        <p:spPr>
          <a:xfrm>
            <a:off x="8610600" y="6492240"/>
            <a:ext cx="2743200" cy="365125"/>
          </a:xfrm>
        </p:spPr>
        <p:txBody>
          <a:bodyPr>
            <a:normAutofit/>
          </a:bodyPr>
          <a:lstStyle/>
          <a:p>
            <a:pPr>
              <a:spcAft>
                <a:spcPts val="600"/>
              </a:spcAft>
            </a:pPr>
            <a:fld id="{A9708F84-B0AC-42AD-A9DD-AFF41622BAFA}" type="slidenum">
              <a:rPr lang="en-US" smtClean="0"/>
              <a:pPr>
                <a:spcAft>
                  <a:spcPts val="600"/>
                </a:spcAft>
              </a:pPr>
              <a:t>46</a:t>
            </a:fld>
            <a:endParaRPr lang="en-US"/>
          </a:p>
        </p:txBody>
      </p:sp>
    </p:spTree>
    <p:extLst>
      <p:ext uri="{BB962C8B-B14F-4D97-AF65-F5344CB8AC3E}">
        <p14:creationId xmlns:p14="http://schemas.microsoft.com/office/powerpoint/2010/main" val="3379825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E7DB7-24C7-8DBC-4AFF-956F9B92BC84}"/>
              </a:ext>
            </a:extLst>
          </p:cNvPr>
          <p:cNvSpPr>
            <a:spLocks noGrp="1"/>
          </p:cNvSpPr>
          <p:nvPr>
            <p:ph type="title"/>
          </p:nvPr>
        </p:nvSpPr>
        <p:spPr>
          <a:xfrm>
            <a:off x="838199" y="365125"/>
            <a:ext cx="10842405" cy="1325563"/>
          </a:xfrm>
        </p:spPr>
        <p:txBody>
          <a:bodyPr/>
          <a:lstStyle/>
          <a:p>
            <a:r>
              <a:rPr lang="en-US" dirty="0"/>
              <a:t>Problem Transformation-Binary Relevance (BR)</a:t>
            </a:r>
          </a:p>
        </p:txBody>
      </p:sp>
      <p:graphicFrame>
        <p:nvGraphicFramePr>
          <p:cNvPr id="5" name="Content Placeholder 4">
            <a:extLst>
              <a:ext uri="{FF2B5EF4-FFF2-40B4-BE49-F238E27FC236}">
                <a16:creationId xmlns:a16="http://schemas.microsoft.com/office/drawing/2014/main" id="{CC19A7EC-F1D3-4958-4A31-DFD7D1733F8A}"/>
              </a:ext>
            </a:extLst>
          </p:cNvPr>
          <p:cNvGraphicFramePr>
            <a:graphicFrameLocks noGrp="1"/>
          </p:cNvGraphicFramePr>
          <p:nvPr>
            <p:ph idx="1"/>
          </p:nvPr>
        </p:nvGraphicFramePr>
        <p:xfrm>
          <a:off x="868633" y="1552917"/>
          <a:ext cx="10781536" cy="3752165"/>
        </p:xfrm>
        <a:graphic>
          <a:graphicData uri="http://schemas.openxmlformats.org/drawingml/2006/table">
            <a:tbl>
              <a:tblPr>
                <a:tableStyleId>{D7AC3CCA-C797-4891-BE02-D94E43425B78}</a:tableStyleId>
              </a:tblPr>
              <a:tblGrid>
                <a:gridCol w="1157096">
                  <a:extLst>
                    <a:ext uri="{9D8B030D-6E8A-4147-A177-3AD203B41FA5}">
                      <a16:colId xmlns:a16="http://schemas.microsoft.com/office/drawing/2014/main" val="1148435574"/>
                    </a:ext>
                  </a:extLst>
                </a:gridCol>
                <a:gridCol w="1157096">
                  <a:extLst>
                    <a:ext uri="{9D8B030D-6E8A-4147-A177-3AD203B41FA5}">
                      <a16:colId xmlns:a16="http://schemas.microsoft.com/office/drawing/2014/main" val="2539719433"/>
                    </a:ext>
                  </a:extLst>
                </a:gridCol>
                <a:gridCol w="940816">
                  <a:extLst>
                    <a:ext uri="{9D8B030D-6E8A-4147-A177-3AD203B41FA5}">
                      <a16:colId xmlns:a16="http://schemas.microsoft.com/office/drawing/2014/main" val="1827520193"/>
                    </a:ext>
                  </a:extLst>
                </a:gridCol>
                <a:gridCol w="940816">
                  <a:extLst>
                    <a:ext uri="{9D8B030D-6E8A-4147-A177-3AD203B41FA5}">
                      <a16:colId xmlns:a16="http://schemas.microsoft.com/office/drawing/2014/main" val="4175562553"/>
                    </a:ext>
                  </a:extLst>
                </a:gridCol>
                <a:gridCol w="940816">
                  <a:extLst>
                    <a:ext uri="{9D8B030D-6E8A-4147-A177-3AD203B41FA5}">
                      <a16:colId xmlns:a16="http://schemas.microsoft.com/office/drawing/2014/main" val="2761176907"/>
                    </a:ext>
                  </a:extLst>
                </a:gridCol>
                <a:gridCol w="940816">
                  <a:extLst>
                    <a:ext uri="{9D8B030D-6E8A-4147-A177-3AD203B41FA5}">
                      <a16:colId xmlns:a16="http://schemas.microsoft.com/office/drawing/2014/main" val="2312558447"/>
                    </a:ext>
                  </a:extLst>
                </a:gridCol>
                <a:gridCol w="940816">
                  <a:extLst>
                    <a:ext uri="{9D8B030D-6E8A-4147-A177-3AD203B41FA5}">
                      <a16:colId xmlns:a16="http://schemas.microsoft.com/office/drawing/2014/main" val="530859781"/>
                    </a:ext>
                  </a:extLst>
                </a:gridCol>
                <a:gridCol w="940816">
                  <a:extLst>
                    <a:ext uri="{9D8B030D-6E8A-4147-A177-3AD203B41FA5}">
                      <a16:colId xmlns:a16="http://schemas.microsoft.com/office/drawing/2014/main" val="50842854"/>
                    </a:ext>
                  </a:extLst>
                </a:gridCol>
                <a:gridCol w="940816">
                  <a:extLst>
                    <a:ext uri="{9D8B030D-6E8A-4147-A177-3AD203B41FA5}">
                      <a16:colId xmlns:a16="http://schemas.microsoft.com/office/drawing/2014/main" val="714176735"/>
                    </a:ext>
                  </a:extLst>
                </a:gridCol>
                <a:gridCol w="940816">
                  <a:extLst>
                    <a:ext uri="{9D8B030D-6E8A-4147-A177-3AD203B41FA5}">
                      <a16:colId xmlns:a16="http://schemas.microsoft.com/office/drawing/2014/main" val="1969004025"/>
                    </a:ext>
                  </a:extLst>
                </a:gridCol>
                <a:gridCol w="940816">
                  <a:extLst>
                    <a:ext uri="{9D8B030D-6E8A-4147-A177-3AD203B41FA5}">
                      <a16:colId xmlns:a16="http://schemas.microsoft.com/office/drawing/2014/main" val="1472069994"/>
                    </a:ext>
                  </a:extLst>
                </a:gridCol>
              </a:tblGrid>
              <a:tr h="239800">
                <a:tc rowSpan="2">
                  <a:txBody>
                    <a:bodyPr/>
                    <a:lstStyle/>
                    <a:p>
                      <a:pPr algn="ctr" fontAlgn="ctr"/>
                      <a:r>
                        <a:rPr lang="en-ID" sz="1100" u="none" strike="noStrike">
                          <a:effectLst/>
                        </a:rPr>
                        <a:t>MLC-BR-ML</a:t>
                      </a:r>
                      <a:endParaRPr lang="en-ID" sz="1100" b="1" i="0" u="none" strike="noStrike">
                        <a:solidFill>
                          <a:srgbClr val="000000"/>
                        </a:solidFill>
                        <a:effectLst/>
                        <a:latin typeface="Times New Roman" panose="02020603050405020304" pitchFamily="18" charset="0"/>
                      </a:endParaRPr>
                    </a:p>
                  </a:txBody>
                  <a:tcPr marL="8820" marR="8820" marT="8820" marB="0" anchor="ctr"/>
                </a:tc>
                <a:tc gridSpan="10">
                  <a:txBody>
                    <a:bodyPr/>
                    <a:lstStyle/>
                    <a:p>
                      <a:pPr algn="ctr" fontAlgn="ctr"/>
                      <a:r>
                        <a:rPr lang="en-ID" sz="1100" u="none" strike="noStrike" dirty="0">
                          <a:effectLst/>
                        </a:rPr>
                        <a:t>Example Based Matric</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70067048"/>
                  </a:ext>
                </a:extLst>
              </a:tr>
              <a:tr h="282117">
                <a:tc vMerge="1">
                  <a:txBody>
                    <a:bodyPr/>
                    <a:lstStyle/>
                    <a:p>
                      <a:endParaRPr lang="en-US"/>
                    </a:p>
                  </a:txBody>
                  <a:tcPr/>
                </a:tc>
                <a:tc>
                  <a:txBody>
                    <a:bodyPr/>
                    <a:lstStyle/>
                    <a:p>
                      <a:pPr algn="ctr" fontAlgn="ctr"/>
                      <a:r>
                        <a:rPr lang="en-ID" sz="1100" u="none" strike="noStrike">
                          <a:effectLst/>
                        </a:rPr>
                        <a:t>SA</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HL</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A</a:t>
                      </a:r>
                      <a:r>
                        <a:rPr lang="en-ID" sz="1100" u="none" strike="noStrike" baseline="-25000">
                          <a:effectLst/>
                        </a:rPr>
                        <a:t>exp</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P</a:t>
                      </a:r>
                      <a:r>
                        <a:rPr lang="en-ID" sz="1100" u="none" strike="noStrike" baseline="-25000">
                          <a:effectLst/>
                        </a:rPr>
                        <a:t>exp</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R</a:t>
                      </a:r>
                      <a:r>
                        <a:rPr lang="en-ID" sz="1100" u="none" strike="noStrike" baseline="-25000">
                          <a:effectLst/>
                        </a:rPr>
                        <a:t>exp</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F1-S</a:t>
                      </a:r>
                      <a:r>
                        <a:rPr lang="en-ID" sz="1100" u="none" strike="noStrike" baseline="-25000">
                          <a:effectLst/>
                        </a:rPr>
                        <a:t>exp</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OE</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C</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RL</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A</a:t>
                      </a:r>
                      <a:r>
                        <a:rPr lang="en-ID" sz="1100" u="none" strike="noStrike" baseline="-25000">
                          <a:effectLst/>
                        </a:rPr>
                        <a:t>p</a:t>
                      </a:r>
                      <a:endParaRPr lang="en-ID" sz="1100" b="1" i="0" u="none" strike="noStrike">
                        <a:solidFill>
                          <a:srgbClr val="000000"/>
                        </a:solidFill>
                        <a:effectLst/>
                        <a:latin typeface="Times New Roman" panose="02020603050405020304" pitchFamily="18" charset="0"/>
                      </a:endParaRPr>
                    </a:p>
                  </a:txBody>
                  <a:tcPr marL="8820" marR="8820" marT="8820" marB="0" anchor="ctr"/>
                </a:tc>
                <a:extLst>
                  <a:ext uri="{0D108BD9-81ED-4DB2-BD59-A6C34878D82A}">
                    <a16:rowId xmlns:a16="http://schemas.microsoft.com/office/drawing/2014/main" val="2363645004"/>
                  </a:ext>
                </a:extLst>
              </a:tr>
              <a:tr h="253906">
                <a:tc>
                  <a:txBody>
                    <a:bodyPr/>
                    <a:lstStyle/>
                    <a:p>
                      <a:pPr algn="l" fontAlgn="ctr"/>
                      <a:r>
                        <a:rPr lang="en-ID" sz="1100" u="none" strike="noStrike" dirty="0">
                          <a:effectLst/>
                        </a:rPr>
                        <a:t>BR-NB</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ctr" fontAlgn="ct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693456950"/>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BR-K-NN</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4212795965"/>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BR-DT</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2424712005"/>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BR-RF</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2033901405"/>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BR-ANN</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2502827505"/>
                  </a:ext>
                </a:extLst>
              </a:tr>
              <a:tr h="225694">
                <a:tc rowSpan="2">
                  <a:txBody>
                    <a:bodyPr/>
                    <a:lstStyle/>
                    <a:p>
                      <a:pPr algn="ctr" fontAlgn="ctr"/>
                      <a:r>
                        <a:rPr lang="en-ID" sz="1100" u="none" strike="noStrike" dirty="0">
                          <a:effectLst/>
                        </a:rPr>
                        <a:t>MLC-BR-ML</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gridSpan="10">
                  <a:txBody>
                    <a:bodyPr/>
                    <a:lstStyle/>
                    <a:p>
                      <a:pPr algn="ctr" fontAlgn="ctr"/>
                      <a:r>
                        <a:rPr lang="en-ID" sz="1000" u="none" strike="noStrike" dirty="0">
                          <a:effectLst/>
                        </a:rPr>
                        <a:t>Label Based Matric</a:t>
                      </a:r>
                      <a:endParaRPr lang="en-ID" sz="1000" b="1" i="0" u="none" strike="noStrike" dirty="0">
                        <a:solidFill>
                          <a:srgbClr val="000000"/>
                        </a:solidFill>
                        <a:effectLst/>
                        <a:latin typeface="Calibri" panose="020F0502020204030204" pitchFamily="34" charset="0"/>
                      </a:endParaRPr>
                    </a:p>
                  </a:txBody>
                  <a:tcPr marL="8820" marR="8820" marT="882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74130270"/>
                  </a:ext>
                </a:extLst>
              </a:tr>
              <a:tr h="465494">
                <a:tc vMerge="1">
                  <a:txBody>
                    <a:bodyPr/>
                    <a:lstStyle/>
                    <a:p>
                      <a:endParaRPr lang="en-US"/>
                    </a:p>
                  </a:txBody>
                  <a:tcPr/>
                </a:tc>
                <a:tc>
                  <a:txBody>
                    <a:bodyPr/>
                    <a:lstStyle/>
                    <a:p>
                      <a:pPr algn="ctr" fontAlgn="ctr"/>
                      <a:r>
                        <a:rPr lang="en-ID" sz="1000" u="none" strike="noStrike">
                          <a:effectLst/>
                        </a:rPr>
                        <a:t>Accuracy (micro)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Accuracy (macro)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Precision (micro)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Precision (macro)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Recall (micro)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Recall (macro)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F1-Score (micro)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F1-Score (macro)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AUC  (micro)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AUC (macro)</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83239949"/>
                  </a:ext>
                </a:extLst>
              </a:tr>
              <a:tr h="253906">
                <a:tc>
                  <a:txBody>
                    <a:bodyPr/>
                    <a:lstStyle/>
                    <a:p>
                      <a:pPr algn="l" fontAlgn="ctr"/>
                      <a:r>
                        <a:rPr lang="en-ID" sz="1100" u="none" strike="noStrike" dirty="0">
                          <a:effectLst/>
                        </a:rPr>
                        <a:t>BR-NB</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2273496900"/>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BR-K-NN</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dirty="0">
                          <a:effectLst/>
                        </a:rPr>
                        <a:t> </a:t>
                      </a:r>
                      <a:endParaRPr lang="en-ID" sz="1000" b="1" i="0" u="none" strike="noStrike" dirty="0">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481330734"/>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BR-DT</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dirty="0">
                          <a:effectLst/>
                        </a:rPr>
                        <a:t> </a:t>
                      </a:r>
                      <a:endParaRPr lang="en-ID" sz="1000" b="1" i="0" u="none" strike="noStrike" dirty="0">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3220126107"/>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BR-RF</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327969914"/>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BR-ANN</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dirty="0">
                          <a:effectLst/>
                        </a:rPr>
                        <a:t> </a:t>
                      </a:r>
                      <a:endParaRPr lang="en-ID" sz="1000" b="1" i="0" u="none" strike="noStrike" dirty="0">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1139064364"/>
                  </a:ext>
                </a:extLst>
              </a:tr>
            </a:tbl>
          </a:graphicData>
        </a:graphic>
      </p:graphicFrame>
      <p:sp>
        <p:nvSpPr>
          <p:cNvPr id="4" name="Slide Number Placeholder 3">
            <a:extLst>
              <a:ext uri="{FF2B5EF4-FFF2-40B4-BE49-F238E27FC236}">
                <a16:creationId xmlns:a16="http://schemas.microsoft.com/office/drawing/2014/main" id="{19F4D1DC-6B10-8CC8-D5F1-D8C4284A599B}"/>
              </a:ext>
            </a:extLst>
          </p:cNvPr>
          <p:cNvSpPr>
            <a:spLocks noGrp="1"/>
          </p:cNvSpPr>
          <p:nvPr>
            <p:ph type="sldNum" sz="quarter" idx="12"/>
          </p:nvPr>
        </p:nvSpPr>
        <p:spPr/>
        <p:txBody>
          <a:bodyPr/>
          <a:lstStyle/>
          <a:p>
            <a:fld id="{A9708F84-B0AC-42AD-A9DD-AFF41622BAFA}" type="slidenum">
              <a:rPr lang="en-US" smtClean="0"/>
              <a:t>47</a:t>
            </a:fld>
            <a:endParaRPr lang="en-US"/>
          </a:p>
        </p:txBody>
      </p:sp>
      <p:sp>
        <p:nvSpPr>
          <p:cNvPr id="7" name="TextBox 6">
            <a:extLst>
              <a:ext uri="{FF2B5EF4-FFF2-40B4-BE49-F238E27FC236}">
                <a16:creationId xmlns:a16="http://schemas.microsoft.com/office/drawing/2014/main" id="{851F6B0E-5A12-8A85-4367-DF7562E3CADA}"/>
              </a:ext>
            </a:extLst>
          </p:cNvPr>
          <p:cNvSpPr txBox="1"/>
          <p:nvPr/>
        </p:nvSpPr>
        <p:spPr>
          <a:xfrm>
            <a:off x="230393" y="5646700"/>
            <a:ext cx="11343540" cy="1137171"/>
          </a:xfrm>
          <a:prstGeom prst="rect">
            <a:avLst/>
          </a:prstGeom>
          <a:noFill/>
        </p:spPr>
        <p:txBody>
          <a:bodyPr wrap="square">
            <a:spAutoFit/>
          </a:bodyPr>
          <a:lstStyle/>
          <a:p>
            <a:pPr algn="just">
              <a:lnSpc>
                <a:spcPct val="115000"/>
              </a:lnSpc>
            </a:pPr>
            <a:r>
              <a:rPr lang="en-ID" sz="1200" dirty="0">
                <a:effectLst/>
                <a:latin typeface="Times New Roman" panose="02020603050405020304" pitchFamily="18" charset="0"/>
                <a:ea typeface="Times New Roman" panose="02020603050405020304" pitchFamily="18" charset="0"/>
              </a:rPr>
              <a:t>NB: Sub-set Accuracy; SA; Hamming Loss: HL; </a:t>
            </a:r>
            <a:r>
              <a:rPr lang="en-ID" sz="1200" dirty="0" err="1">
                <a:effectLst/>
                <a:latin typeface="Times New Roman" panose="02020603050405020304" pitchFamily="18" charset="0"/>
                <a:ea typeface="Times New Roman" panose="02020603050405020304" pitchFamily="18" charset="0"/>
              </a:rPr>
              <a:t>Accuracy</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A</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Precision</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Recalle</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R</a:t>
            </a:r>
            <a:r>
              <a:rPr lang="en-ID" sz="1200" baseline="-25000" dirty="0">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;F1-Score</a:t>
            </a:r>
            <a:r>
              <a:rPr lang="en-ID" sz="1200" baseline="-25000" dirty="0">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F1-S</a:t>
            </a:r>
            <a:r>
              <a:rPr lang="en-ID" sz="1200" baseline="-25000" dirty="0">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One Error: OE; </a:t>
            </a:r>
            <a:r>
              <a:rPr lang="en-ID" sz="1200" dirty="0" err="1">
                <a:effectLst/>
                <a:latin typeface="Times New Roman" panose="02020603050405020304" pitchFamily="18" charset="0"/>
                <a:ea typeface="Times New Roman" panose="02020603050405020304" pitchFamily="18" charset="0"/>
              </a:rPr>
              <a:t>Covarage</a:t>
            </a:r>
            <a:r>
              <a:rPr lang="en-ID" sz="1200" dirty="0">
                <a:effectLst/>
                <a:latin typeface="Times New Roman" panose="02020603050405020304" pitchFamily="18" charset="0"/>
                <a:ea typeface="Times New Roman" panose="02020603050405020304" pitchFamily="18" charset="0"/>
              </a:rPr>
              <a:t>: C; </a:t>
            </a:r>
            <a:r>
              <a:rPr lang="en-ID" sz="1200" dirty="0" err="1">
                <a:effectLst/>
                <a:latin typeface="Times New Roman" panose="02020603050405020304" pitchFamily="18" charset="0"/>
                <a:ea typeface="Times New Roman" panose="02020603050405020304" pitchFamily="18" charset="0"/>
              </a:rPr>
              <a:t>Rangking</a:t>
            </a:r>
            <a:r>
              <a:rPr lang="en-ID" sz="1200" dirty="0">
                <a:effectLst/>
                <a:latin typeface="Times New Roman" panose="02020603050405020304" pitchFamily="18" charset="0"/>
                <a:ea typeface="Times New Roman" panose="02020603050405020304" pitchFamily="18" charset="0"/>
              </a:rPr>
              <a:t> Loss: RL; Average precision: A</a:t>
            </a:r>
            <a:r>
              <a:rPr lang="en-ID" sz="1200" baseline="-25000" dirty="0">
                <a:effectLst/>
                <a:latin typeface="Times New Roman" panose="02020603050405020304" pitchFamily="18" charset="0"/>
                <a:ea typeface="Times New Roman" panose="02020603050405020304" pitchFamily="18" charset="0"/>
              </a:rPr>
              <a:t>p</a:t>
            </a:r>
            <a:r>
              <a:rPr lang="en-ID" sz="1200" dirty="0">
                <a:effectLst/>
                <a:latin typeface="Times New Roman" panose="02020603050405020304" pitchFamily="18" charset="0"/>
                <a:ea typeface="Times New Roman" panose="02020603050405020304" pitchFamily="18" charset="0"/>
              </a:rPr>
              <a:t>.</a:t>
            </a:r>
          </a:p>
          <a:p>
            <a:pPr algn="just">
              <a:lnSpc>
                <a:spcPct val="115000"/>
              </a:lnSpc>
            </a:pPr>
            <a:endParaRPr lang="en-ID" sz="1200" dirty="0">
              <a:effectLst/>
              <a:latin typeface="Times New Roman" panose="02020603050405020304" pitchFamily="18" charset="0"/>
              <a:ea typeface="Times New Roman" panose="02020603050405020304" pitchFamily="18" charset="0"/>
            </a:endParaRPr>
          </a:p>
          <a:p>
            <a:pPr algn="just">
              <a:lnSpc>
                <a:spcPct val="115000"/>
              </a:lnSpc>
            </a:pPr>
            <a:r>
              <a:rPr lang="en-ID" sz="1200" dirty="0">
                <a:effectLst/>
                <a:latin typeface="Times New Roman" panose="02020603050405020304" pitchFamily="18" charset="0"/>
                <a:ea typeface="Times New Roman" panose="02020603050405020304" pitchFamily="18" charset="0"/>
              </a:rPr>
              <a:t>NB: Accuracy(micro): ;Accuracy(macro): ; Precision(micro): ;Precision(macro): ;Recall (micro): ; Recall (macro): ; F1-Score (micro): ; F1-Score (macro): ;AUC (micro): ; AUC (macro)</a:t>
            </a:r>
          </a:p>
        </p:txBody>
      </p:sp>
      <p:sp>
        <p:nvSpPr>
          <p:cNvPr id="6" name="TextBox 5">
            <a:extLst>
              <a:ext uri="{FF2B5EF4-FFF2-40B4-BE49-F238E27FC236}">
                <a16:creationId xmlns:a16="http://schemas.microsoft.com/office/drawing/2014/main" id="{116F7CBA-455A-3A1C-2EC9-84D7CDD324A0}"/>
              </a:ext>
            </a:extLst>
          </p:cNvPr>
          <p:cNvSpPr txBox="1"/>
          <p:nvPr/>
        </p:nvSpPr>
        <p:spPr>
          <a:xfrm>
            <a:off x="230393" y="180459"/>
            <a:ext cx="6098796" cy="369332"/>
          </a:xfrm>
          <a:prstGeom prst="rect">
            <a:avLst/>
          </a:prstGeom>
          <a:noFill/>
        </p:spPr>
        <p:txBody>
          <a:bodyPr wrap="square">
            <a:spAutoFit/>
          </a:bodyPr>
          <a:lstStyle/>
          <a:p>
            <a:r>
              <a:rPr lang="en-US" dirty="0"/>
              <a:t>Experimental settings for PT-BR-CC-LP-CLR</a:t>
            </a:r>
          </a:p>
        </p:txBody>
      </p:sp>
    </p:spTree>
    <p:extLst>
      <p:ext uri="{BB962C8B-B14F-4D97-AF65-F5344CB8AC3E}">
        <p14:creationId xmlns:p14="http://schemas.microsoft.com/office/powerpoint/2010/main" val="2890968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E7DB7-24C7-8DBC-4AFF-956F9B92BC84}"/>
              </a:ext>
            </a:extLst>
          </p:cNvPr>
          <p:cNvSpPr>
            <a:spLocks noGrp="1"/>
          </p:cNvSpPr>
          <p:nvPr>
            <p:ph type="title"/>
          </p:nvPr>
        </p:nvSpPr>
        <p:spPr/>
        <p:txBody>
          <a:bodyPr/>
          <a:lstStyle/>
          <a:p>
            <a:r>
              <a:rPr lang="en-US" dirty="0"/>
              <a:t>Problem Transformation-Classifier Chain (CC)</a:t>
            </a:r>
          </a:p>
        </p:txBody>
      </p:sp>
      <p:graphicFrame>
        <p:nvGraphicFramePr>
          <p:cNvPr id="5" name="Content Placeholder 4">
            <a:extLst>
              <a:ext uri="{FF2B5EF4-FFF2-40B4-BE49-F238E27FC236}">
                <a16:creationId xmlns:a16="http://schemas.microsoft.com/office/drawing/2014/main" id="{CC19A7EC-F1D3-4958-4A31-DFD7D1733F8A}"/>
              </a:ext>
            </a:extLst>
          </p:cNvPr>
          <p:cNvGraphicFramePr>
            <a:graphicFrameLocks noGrp="1"/>
          </p:cNvGraphicFramePr>
          <p:nvPr>
            <p:ph idx="1"/>
          </p:nvPr>
        </p:nvGraphicFramePr>
        <p:xfrm>
          <a:off x="705232" y="1690688"/>
          <a:ext cx="10781536" cy="3752165"/>
        </p:xfrm>
        <a:graphic>
          <a:graphicData uri="http://schemas.openxmlformats.org/drawingml/2006/table">
            <a:tbl>
              <a:tblPr>
                <a:tableStyleId>{D7AC3CCA-C797-4891-BE02-D94E43425B78}</a:tableStyleId>
              </a:tblPr>
              <a:tblGrid>
                <a:gridCol w="1157096">
                  <a:extLst>
                    <a:ext uri="{9D8B030D-6E8A-4147-A177-3AD203B41FA5}">
                      <a16:colId xmlns:a16="http://schemas.microsoft.com/office/drawing/2014/main" val="1148435574"/>
                    </a:ext>
                  </a:extLst>
                </a:gridCol>
                <a:gridCol w="1157096">
                  <a:extLst>
                    <a:ext uri="{9D8B030D-6E8A-4147-A177-3AD203B41FA5}">
                      <a16:colId xmlns:a16="http://schemas.microsoft.com/office/drawing/2014/main" val="2539719433"/>
                    </a:ext>
                  </a:extLst>
                </a:gridCol>
                <a:gridCol w="940816">
                  <a:extLst>
                    <a:ext uri="{9D8B030D-6E8A-4147-A177-3AD203B41FA5}">
                      <a16:colId xmlns:a16="http://schemas.microsoft.com/office/drawing/2014/main" val="1827520193"/>
                    </a:ext>
                  </a:extLst>
                </a:gridCol>
                <a:gridCol w="940816">
                  <a:extLst>
                    <a:ext uri="{9D8B030D-6E8A-4147-A177-3AD203B41FA5}">
                      <a16:colId xmlns:a16="http://schemas.microsoft.com/office/drawing/2014/main" val="4175562553"/>
                    </a:ext>
                  </a:extLst>
                </a:gridCol>
                <a:gridCol w="940816">
                  <a:extLst>
                    <a:ext uri="{9D8B030D-6E8A-4147-A177-3AD203B41FA5}">
                      <a16:colId xmlns:a16="http://schemas.microsoft.com/office/drawing/2014/main" val="2761176907"/>
                    </a:ext>
                  </a:extLst>
                </a:gridCol>
                <a:gridCol w="940816">
                  <a:extLst>
                    <a:ext uri="{9D8B030D-6E8A-4147-A177-3AD203B41FA5}">
                      <a16:colId xmlns:a16="http://schemas.microsoft.com/office/drawing/2014/main" val="2312558447"/>
                    </a:ext>
                  </a:extLst>
                </a:gridCol>
                <a:gridCol w="940816">
                  <a:extLst>
                    <a:ext uri="{9D8B030D-6E8A-4147-A177-3AD203B41FA5}">
                      <a16:colId xmlns:a16="http://schemas.microsoft.com/office/drawing/2014/main" val="530859781"/>
                    </a:ext>
                  </a:extLst>
                </a:gridCol>
                <a:gridCol w="940816">
                  <a:extLst>
                    <a:ext uri="{9D8B030D-6E8A-4147-A177-3AD203B41FA5}">
                      <a16:colId xmlns:a16="http://schemas.microsoft.com/office/drawing/2014/main" val="50842854"/>
                    </a:ext>
                  </a:extLst>
                </a:gridCol>
                <a:gridCol w="940816">
                  <a:extLst>
                    <a:ext uri="{9D8B030D-6E8A-4147-A177-3AD203B41FA5}">
                      <a16:colId xmlns:a16="http://schemas.microsoft.com/office/drawing/2014/main" val="714176735"/>
                    </a:ext>
                  </a:extLst>
                </a:gridCol>
                <a:gridCol w="940816">
                  <a:extLst>
                    <a:ext uri="{9D8B030D-6E8A-4147-A177-3AD203B41FA5}">
                      <a16:colId xmlns:a16="http://schemas.microsoft.com/office/drawing/2014/main" val="1969004025"/>
                    </a:ext>
                  </a:extLst>
                </a:gridCol>
                <a:gridCol w="940816">
                  <a:extLst>
                    <a:ext uri="{9D8B030D-6E8A-4147-A177-3AD203B41FA5}">
                      <a16:colId xmlns:a16="http://schemas.microsoft.com/office/drawing/2014/main" val="1472069994"/>
                    </a:ext>
                  </a:extLst>
                </a:gridCol>
              </a:tblGrid>
              <a:tr h="239800">
                <a:tc rowSpan="2">
                  <a:txBody>
                    <a:bodyPr/>
                    <a:lstStyle/>
                    <a:p>
                      <a:pPr algn="ctr" fontAlgn="ctr"/>
                      <a:r>
                        <a:rPr lang="en-ID" sz="1100" u="none" strike="noStrike" dirty="0">
                          <a:effectLst/>
                        </a:rPr>
                        <a:t>MLC-CC-ML</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gridSpan="10">
                  <a:txBody>
                    <a:bodyPr/>
                    <a:lstStyle/>
                    <a:p>
                      <a:pPr algn="ctr" fontAlgn="ctr"/>
                      <a:r>
                        <a:rPr lang="en-ID" sz="1100" u="none" strike="noStrike">
                          <a:effectLst/>
                        </a:rPr>
                        <a:t>Example Based Matric</a:t>
                      </a:r>
                      <a:endParaRPr lang="en-ID" sz="1100" b="1" i="0" u="none" strike="noStrike">
                        <a:solidFill>
                          <a:srgbClr val="000000"/>
                        </a:solidFill>
                        <a:effectLst/>
                        <a:latin typeface="Times New Roman" panose="02020603050405020304" pitchFamily="18" charset="0"/>
                      </a:endParaRPr>
                    </a:p>
                  </a:txBody>
                  <a:tcPr marL="8820" marR="8820" marT="882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70067048"/>
                  </a:ext>
                </a:extLst>
              </a:tr>
              <a:tr h="282117">
                <a:tc vMerge="1">
                  <a:txBody>
                    <a:bodyPr/>
                    <a:lstStyle/>
                    <a:p>
                      <a:endParaRPr lang="en-US"/>
                    </a:p>
                  </a:txBody>
                  <a:tcPr/>
                </a:tc>
                <a:tc>
                  <a:txBody>
                    <a:bodyPr/>
                    <a:lstStyle/>
                    <a:p>
                      <a:pPr algn="ctr" fontAlgn="ctr"/>
                      <a:r>
                        <a:rPr lang="en-ID" sz="1100" u="none" strike="noStrike">
                          <a:effectLst/>
                        </a:rPr>
                        <a:t>SA</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HL</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A</a:t>
                      </a:r>
                      <a:r>
                        <a:rPr lang="en-ID" sz="1100" u="none" strike="noStrike" baseline="-25000">
                          <a:effectLst/>
                        </a:rPr>
                        <a:t>exp</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P</a:t>
                      </a:r>
                      <a:r>
                        <a:rPr lang="en-ID" sz="1100" u="none" strike="noStrike" baseline="-25000">
                          <a:effectLst/>
                        </a:rPr>
                        <a:t>exp</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R</a:t>
                      </a:r>
                      <a:r>
                        <a:rPr lang="en-ID" sz="1100" u="none" strike="noStrike" baseline="-25000">
                          <a:effectLst/>
                        </a:rPr>
                        <a:t>exp</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F1-S</a:t>
                      </a:r>
                      <a:r>
                        <a:rPr lang="en-ID" sz="1100" u="none" strike="noStrike" baseline="-25000">
                          <a:effectLst/>
                        </a:rPr>
                        <a:t>exp</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OE</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C</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RL</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A</a:t>
                      </a:r>
                      <a:r>
                        <a:rPr lang="en-ID" sz="1100" u="none" strike="noStrike" baseline="-25000">
                          <a:effectLst/>
                        </a:rPr>
                        <a:t>p</a:t>
                      </a:r>
                      <a:endParaRPr lang="en-ID" sz="1100" b="1" i="0" u="none" strike="noStrike">
                        <a:solidFill>
                          <a:srgbClr val="000000"/>
                        </a:solidFill>
                        <a:effectLst/>
                        <a:latin typeface="Times New Roman" panose="02020603050405020304" pitchFamily="18" charset="0"/>
                      </a:endParaRPr>
                    </a:p>
                  </a:txBody>
                  <a:tcPr marL="8820" marR="8820" marT="8820" marB="0" anchor="ctr"/>
                </a:tc>
                <a:extLst>
                  <a:ext uri="{0D108BD9-81ED-4DB2-BD59-A6C34878D82A}">
                    <a16:rowId xmlns:a16="http://schemas.microsoft.com/office/drawing/2014/main" val="2363645004"/>
                  </a:ext>
                </a:extLst>
              </a:tr>
              <a:tr h="253906">
                <a:tc>
                  <a:txBody>
                    <a:bodyPr/>
                    <a:lstStyle/>
                    <a:p>
                      <a:pPr algn="l" fontAlgn="ctr"/>
                      <a:r>
                        <a:rPr lang="en-ID" sz="1100" u="none" strike="noStrike" dirty="0">
                          <a:effectLst/>
                        </a:rPr>
                        <a:t>CC-NB</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ctr" fontAlgn="ct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693456950"/>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CC-K-NN</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4212795965"/>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CC-DT</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2424712005"/>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CC-RF</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2033901405"/>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CC-ANN</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2502827505"/>
                  </a:ext>
                </a:extLst>
              </a:tr>
              <a:tr h="225694">
                <a:tc rowSpan="2">
                  <a:txBody>
                    <a:bodyPr/>
                    <a:lstStyle/>
                    <a:p>
                      <a:pPr algn="ctr" fontAlgn="ctr"/>
                      <a:r>
                        <a:rPr lang="en-ID" sz="1100" u="none" strike="noStrike" dirty="0">
                          <a:effectLst/>
                        </a:rPr>
                        <a:t>MLC-CC-ML</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gridSpan="10">
                  <a:txBody>
                    <a:bodyPr/>
                    <a:lstStyle/>
                    <a:p>
                      <a:pPr algn="ctr" fontAlgn="ctr"/>
                      <a:r>
                        <a:rPr lang="en-ID" sz="1000" u="none" strike="noStrike" dirty="0">
                          <a:effectLst/>
                        </a:rPr>
                        <a:t>Label Based Matric</a:t>
                      </a:r>
                      <a:endParaRPr lang="en-ID" sz="1000" b="1" i="0" u="none" strike="noStrike" dirty="0">
                        <a:solidFill>
                          <a:srgbClr val="000000"/>
                        </a:solidFill>
                        <a:effectLst/>
                        <a:latin typeface="Calibri" panose="020F0502020204030204" pitchFamily="34" charset="0"/>
                      </a:endParaRPr>
                    </a:p>
                  </a:txBody>
                  <a:tcPr marL="8820" marR="8820" marT="882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74130270"/>
                  </a:ext>
                </a:extLst>
              </a:tr>
              <a:tr h="465494">
                <a:tc vMerge="1">
                  <a:txBody>
                    <a:bodyPr/>
                    <a:lstStyle/>
                    <a:p>
                      <a:endParaRPr lang="en-US"/>
                    </a:p>
                  </a:txBody>
                  <a:tcPr/>
                </a:tc>
                <a:tc>
                  <a:txBody>
                    <a:bodyPr/>
                    <a:lstStyle/>
                    <a:p>
                      <a:pPr algn="ctr" fontAlgn="ctr"/>
                      <a:r>
                        <a:rPr lang="en-ID" sz="1000" u="none" strike="noStrike">
                          <a:effectLst/>
                        </a:rPr>
                        <a:t>Accuracy (micro)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Accuracy (macro)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Precision (micro)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Precision (macro)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Recall (micro)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Recall (macro)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F1-Score (micro)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F1-Score (macro)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AUC  (micro)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AUC (macro)</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83239949"/>
                  </a:ext>
                </a:extLst>
              </a:tr>
              <a:tr h="253906">
                <a:tc>
                  <a:txBody>
                    <a:bodyPr/>
                    <a:lstStyle/>
                    <a:p>
                      <a:pPr algn="l" fontAlgn="ctr"/>
                      <a:r>
                        <a:rPr lang="en-ID" sz="1100" u="none" strike="noStrike" dirty="0">
                          <a:effectLst/>
                        </a:rPr>
                        <a:t>CC-NB</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2273496900"/>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CC-K-NN</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dirty="0">
                          <a:effectLst/>
                        </a:rPr>
                        <a:t> </a:t>
                      </a:r>
                      <a:endParaRPr lang="en-ID" sz="1000" b="1" i="0" u="none" strike="noStrike" dirty="0">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481330734"/>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CC-DT</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dirty="0">
                          <a:effectLst/>
                        </a:rPr>
                        <a:t> </a:t>
                      </a:r>
                      <a:endParaRPr lang="en-ID" sz="1000" b="1" i="0" u="none" strike="noStrike" dirty="0">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3220126107"/>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CC-RF</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327969914"/>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CC-ANN</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dirty="0">
                          <a:effectLst/>
                        </a:rPr>
                        <a:t> </a:t>
                      </a:r>
                      <a:endParaRPr lang="en-ID" sz="1000" b="1" i="0" u="none" strike="noStrike" dirty="0">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1139064364"/>
                  </a:ext>
                </a:extLst>
              </a:tr>
            </a:tbl>
          </a:graphicData>
        </a:graphic>
      </p:graphicFrame>
      <p:sp>
        <p:nvSpPr>
          <p:cNvPr id="4" name="Slide Number Placeholder 3">
            <a:extLst>
              <a:ext uri="{FF2B5EF4-FFF2-40B4-BE49-F238E27FC236}">
                <a16:creationId xmlns:a16="http://schemas.microsoft.com/office/drawing/2014/main" id="{19F4D1DC-6B10-8CC8-D5F1-D8C4284A599B}"/>
              </a:ext>
            </a:extLst>
          </p:cNvPr>
          <p:cNvSpPr>
            <a:spLocks noGrp="1"/>
          </p:cNvSpPr>
          <p:nvPr>
            <p:ph type="sldNum" sz="quarter" idx="12"/>
          </p:nvPr>
        </p:nvSpPr>
        <p:spPr/>
        <p:txBody>
          <a:bodyPr/>
          <a:lstStyle/>
          <a:p>
            <a:fld id="{A9708F84-B0AC-42AD-A9DD-AFF41622BAFA}" type="slidenum">
              <a:rPr lang="en-US" smtClean="0"/>
              <a:t>48</a:t>
            </a:fld>
            <a:endParaRPr lang="en-US"/>
          </a:p>
        </p:txBody>
      </p:sp>
      <p:sp>
        <p:nvSpPr>
          <p:cNvPr id="7" name="TextBox 6">
            <a:extLst>
              <a:ext uri="{FF2B5EF4-FFF2-40B4-BE49-F238E27FC236}">
                <a16:creationId xmlns:a16="http://schemas.microsoft.com/office/drawing/2014/main" id="{851F6B0E-5A12-8A85-4367-DF7562E3CADA}"/>
              </a:ext>
            </a:extLst>
          </p:cNvPr>
          <p:cNvSpPr txBox="1"/>
          <p:nvPr/>
        </p:nvSpPr>
        <p:spPr>
          <a:xfrm>
            <a:off x="230393" y="5646700"/>
            <a:ext cx="11343540" cy="1137171"/>
          </a:xfrm>
          <a:prstGeom prst="rect">
            <a:avLst/>
          </a:prstGeom>
          <a:noFill/>
        </p:spPr>
        <p:txBody>
          <a:bodyPr wrap="square">
            <a:spAutoFit/>
          </a:bodyPr>
          <a:lstStyle/>
          <a:p>
            <a:pPr algn="just">
              <a:lnSpc>
                <a:spcPct val="115000"/>
              </a:lnSpc>
            </a:pPr>
            <a:r>
              <a:rPr lang="en-ID" sz="1200" dirty="0">
                <a:effectLst/>
                <a:latin typeface="Times New Roman" panose="02020603050405020304" pitchFamily="18" charset="0"/>
                <a:ea typeface="Times New Roman" panose="02020603050405020304" pitchFamily="18" charset="0"/>
              </a:rPr>
              <a:t>NB: Sub-set Accuracy; SA; Hamming Loss: HL; </a:t>
            </a:r>
            <a:r>
              <a:rPr lang="en-ID" sz="1200" dirty="0" err="1">
                <a:effectLst/>
                <a:latin typeface="Times New Roman" panose="02020603050405020304" pitchFamily="18" charset="0"/>
                <a:ea typeface="Times New Roman" panose="02020603050405020304" pitchFamily="18" charset="0"/>
              </a:rPr>
              <a:t>Accuracy</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A</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Precision</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Recalle</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R</a:t>
            </a:r>
            <a:r>
              <a:rPr lang="en-ID" sz="1200" baseline="-25000" dirty="0">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;F1-Score</a:t>
            </a:r>
            <a:r>
              <a:rPr lang="en-ID" sz="1200" baseline="-25000" dirty="0">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F1-S</a:t>
            </a:r>
            <a:r>
              <a:rPr lang="en-ID" sz="1200" baseline="-25000" dirty="0">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One Error: OE; </a:t>
            </a:r>
            <a:r>
              <a:rPr lang="en-ID" sz="1200" dirty="0" err="1">
                <a:effectLst/>
                <a:latin typeface="Times New Roman" panose="02020603050405020304" pitchFamily="18" charset="0"/>
                <a:ea typeface="Times New Roman" panose="02020603050405020304" pitchFamily="18" charset="0"/>
              </a:rPr>
              <a:t>Covarage</a:t>
            </a:r>
            <a:r>
              <a:rPr lang="en-ID" sz="1200" dirty="0">
                <a:effectLst/>
                <a:latin typeface="Times New Roman" panose="02020603050405020304" pitchFamily="18" charset="0"/>
                <a:ea typeface="Times New Roman" panose="02020603050405020304" pitchFamily="18" charset="0"/>
              </a:rPr>
              <a:t>: C; </a:t>
            </a:r>
            <a:r>
              <a:rPr lang="en-ID" sz="1200" dirty="0" err="1">
                <a:effectLst/>
                <a:latin typeface="Times New Roman" panose="02020603050405020304" pitchFamily="18" charset="0"/>
                <a:ea typeface="Times New Roman" panose="02020603050405020304" pitchFamily="18" charset="0"/>
              </a:rPr>
              <a:t>Rangking</a:t>
            </a:r>
            <a:r>
              <a:rPr lang="en-ID" sz="1200" dirty="0">
                <a:effectLst/>
                <a:latin typeface="Times New Roman" panose="02020603050405020304" pitchFamily="18" charset="0"/>
                <a:ea typeface="Times New Roman" panose="02020603050405020304" pitchFamily="18" charset="0"/>
              </a:rPr>
              <a:t> Loss: RL; Average precision: A</a:t>
            </a:r>
            <a:r>
              <a:rPr lang="en-ID" sz="1200" baseline="-25000" dirty="0">
                <a:effectLst/>
                <a:latin typeface="Times New Roman" panose="02020603050405020304" pitchFamily="18" charset="0"/>
                <a:ea typeface="Times New Roman" panose="02020603050405020304" pitchFamily="18" charset="0"/>
              </a:rPr>
              <a:t>p</a:t>
            </a:r>
            <a:r>
              <a:rPr lang="en-ID" sz="1200" dirty="0">
                <a:effectLst/>
                <a:latin typeface="Times New Roman" panose="02020603050405020304" pitchFamily="18" charset="0"/>
                <a:ea typeface="Times New Roman" panose="02020603050405020304" pitchFamily="18" charset="0"/>
              </a:rPr>
              <a:t>.</a:t>
            </a:r>
          </a:p>
          <a:p>
            <a:pPr algn="just">
              <a:lnSpc>
                <a:spcPct val="115000"/>
              </a:lnSpc>
            </a:pPr>
            <a:endParaRPr lang="en-ID" sz="1200" dirty="0">
              <a:effectLst/>
              <a:latin typeface="Times New Roman" panose="02020603050405020304" pitchFamily="18" charset="0"/>
              <a:ea typeface="Times New Roman" panose="02020603050405020304" pitchFamily="18" charset="0"/>
            </a:endParaRPr>
          </a:p>
          <a:p>
            <a:pPr algn="just">
              <a:lnSpc>
                <a:spcPct val="115000"/>
              </a:lnSpc>
            </a:pPr>
            <a:r>
              <a:rPr lang="en-ID" sz="1200" dirty="0">
                <a:effectLst/>
                <a:latin typeface="Times New Roman" panose="02020603050405020304" pitchFamily="18" charset="0"/>
                <a:ea typeface="Times New Roman" panose="02020603050405020304" pitchFamily="18" charset="0"/>
              </a:rPr>
              <a:t>NB: Accuracy(micro): ;Accuracy(macro): ; Precision(micro): ;Precision(macro): ;Recall (micro): ; Recall (macro): ; F1-Score (micro): ; F1-Score (macro): ;AUC (micro): ; AUC (macro)</a:t>
            </a:r>
          </a:p>
        </p:txBody>
      </p:sp>
      <p:sp>
        <p:nvSpPr>
          <p:cNvPr id="3" name="TextBox 2">
            <a:extLst>
              <a:ext uri="{FF2B5EF4-FFF2-40B4-BE49-F238E27FC236}">
                <a16:creationId xmlns:a16="http://schemas.microsoft.com/office/drawing/2014/main" id="{F5D8BB5D-8595-2BD5-F63D-82543BC946B1}"/>
              </a:ext>
            </a:extLst>
          </p:cNvPr>
          <p:cNvSpPr txBox="1"/>
          <p:nvPr/>
        </p:nvSpPr>
        <p:spPr>
          <a:xfrm>
            <a:off x="230393" y="180459"/>
            <a:ext cx="6098796" cy="369332"/>
          </a:xfrm>
          <a:prstGeom prst="rect">
            <a:avLst/>
          </a:prstGeom>
          <a:noFill/>
        </p:spPr>
        <p:txBody>
          <a:bodyPr wrap="square">
            <a:spAutoFit/>
          </a:bodyPr>
          <a:lstStyle/>
          <a:p>
            <a:r>
              <a:rPr lang="en-US" dirty="0"/>
              <a:t>Experimental settings for PT-BR-CC-LP-CLR</a:t>
            </a:r>
          </a:p>
        </p:txBody>
      </p:sp>
    </p:spTree>
    <p:extLst>
      <p:ext uri="{BB962C8B-B14F-4D97-AF65-F5344CB8AC3E}">
        <p14:creationId xmlns:p14="http://schemas.microsoft.com/office/powerpoint/2010/main" val="3150825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E7DB7-24C7-8DBC-4AFF-956F9B92BC84}"/>
              </a:ext>
            </a:extLst>
          </p:cNvPr>
          <p:cNvSpPr>
            <a:spLocks noGrp="1"/>
          </p:cNvSpPr>
          <p:nvPr>
            <p:ph type="title"/>
          </p:nvPr>
        </p:nvSpPr>
        <p:spPr/>
        <p:txBody>
          <a:bodyPr/>
          <a:lstStyle/>
          <a:p>
            <a:r>
              <a:rPr lang="en-US" dirty="0"/>
              <a:t>Problem Transformation-Label Powerset (LP)</a:t>
            </a:r>
          </a:p>
        </p:txBody>
      </p:sp>
      <p:graphicFrame>
        <p:nvGraphicFramePr>
          <p:cNvPr id="5" name="Content Placeholder 4">
            <a:extLst>
              <a:ext uri="{FF2B5EF4-FFF2-40B4-BE49-F238E27FC236}">
                <a16:creationId xmlns:a16="http://schemas.microsoft.com/office/drawing/2014/main" id="{CC19A7EC-F1D3-4958-4A31-DFD7D1733F8A}"/>
              </a:ext>
            </a:extLst>
          </p:cNvPr>
          <p:cNvGraphicFramePr>
            <a:graphicFrameLocks noGrp="1"/>
          </p:cNvGraphicFramePr>
          <p:nvPr>
            <p:ph idx="1"/>
          </p:nvPr>
        </p:nvGraphicFramePr>
        <p:xfrm>
          <a:off x="705232" y="1552917"/>
          <a:ext cx="10781536" cy="3752165"/>
        </p:xfrm>
        <a:graphic>
          <a:graphicData uri="http://schemas.openxmlformats.org/drawingml/2006/table">
            <a:tbl>
              <a:tblPr>
                <a:tableStyleId>{D7AC3CCA-C797-4891-BE02-D94E43425B78}</a:tableStyleId>
              </a:tblPr>
              <a:tblGrid>
                <a:gridCol w="1157096">
                  <a:extLst>
                    <a:ext uri="{9D8B030D-6E8A-4147-A177-3AD203B41FA5}">
                      <a16:colId xmlns:a16="http://schemas.microsoft.com/office/drawing/2014/main" val="1148435574"/>
                    </a:ext>
                  </a:extLst>
                </a:gridCol>
                <a:gridCol w="1157096">
                  <a:extLst>
                    <a:ext uri="{9D8B030D-6E8A-4147-A177-3AD203B41FA5}">
                      <a16:colId xmlns:a16="http://schemas.microsoft.com/office/drawing/2014/main" val="2539719433"/>
                    </a:ext>
                  </a:extLst>
                </a:gridCol>
                <a:gridCol w="940816">
                  <a:extLst>
                    <a:ext uri="{9D8B030D-6E8A-4147-A177-3AD203B41FA5}">
                      <a16:colId xmlns:a16="http://schemas.microsoft.com/office/drawing/2014/main" val="1827520193"/>
                    </a:ext>
                  </a:extLst>
                </a:gridCol>
                <a:gridCol w="940816">
                  <a:extLst>
                    <a:ext uri="{9D8B030D-6E8A-4147-A177-3AD203B41FA5}">
                      <a16:colId xmlns:a16="http://schemas.microsoft.com/office/drawing/2014/main" val="4175562553"/>
                    </a:ext>
                  </a:extLst>
                </a:gridCol>
                <a:gridCol w="940816">
                  <a:extLst>
                    <a:ext uri="{9D8B030D-6E8A-4147-A177-3AD203B41FA5}">
                      <a16:colId xmlns:a16="http://schemas.microsoft.com/office/drawing/2014/main" val="2761176907"/>
                    </a:ext>
                  </a:extLst>
                </a:gridCol>
                <a:gridCol w="940816">
                  <a:extLst>
                    <a:ext uri="{9D8B030D-6E8A-4147-A177-3AD203B41FA5}">
                      <a16:colId xmlns:a16="http://schemas.microsoft.com/office/drawing/2014/main" val="2312558447"/>
                    </a:ext>
                  </a:extLst>
                </a:gridCol>
                <a:gridCol w="940816">
                  <a:extLst>
                    <a:ext uri="{9D8B030D-6E8A-4147-A177-3AD203B41FA5}">
                      <a16:colId xmlns:a16="http://schemas.microsoft.com/office/drawing/2014/main" val="530859781"/>
                    </a:ext>
                  </a:extLst>
                </a:gridCol>
                <a:gridCol w="940816">
                  <a:extLst>
                    <a:ext uri="{9D8B030D-6E8A-4147-A177-3AD203B41FA5}">
                      <a16:colId xmlns:a16="http://schemas.microsoft.com/office/drawing/2014/main" val="50842854"/>
                    </a:ext>
                  </a:extLst>
                </a:gridCol>
                <a:gridCol w="940816">
                  <a:extLst>
                    <a:ext uri="{9D8B030D-6E8A-4147-A177-3AD203B41FA5}">
                      <a16:colId xmlns:a16="http://schemas.microsoft.com/office/drawing/2014/main" val="714176735"/>
                    </a:ext>
                  </a:extLst>
                </a:gridCol>
                <a:gridCol w="940816">
                  <a:extLst>
                    <a:ext uri="{9D8B030D-6E8A-4147-A177-3AD203B41FA5}">
                      <a16:colId xmlns:a16="http://schemas.microsoft.com/office/drawing/2014/main" val="1969004025"/>
                    </a:ext>
                  </a:extLst>
                </a:gridCol>
                <a:gridCol w="940816">
                  <a:extLst>
                    <a:ext uri="{9D8B030D-6E8A-4147-A177-3AD203B41FA5}">
                      <a16:colId xmlns:a16="http://schemas.microsoft.com/office/drawing/2014/main" val="1472069994"/>
                    </a:ext>
                  </a:extLst>
                </a:gridCol>
              </a:tblGrid>
              <a:tr h="239800">
                <a:tc rowSpan="2">
                  <a:txBody>
                    <a:bodyPr/>
                    <a:lstStyle/>
                    <a:p>
                      <a:pPr algn="ctr" fontAlgn="ctr"/>
                      <a:r>
                        <a:rPr lang="en-ID" sz="1100" u="none" strike="noStrike" dirty="0">
                          <a:effectLst/>
                        </a:rPr>
                        <a:t>MLC-LP-ML</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gridSpan="10">
                  <a:txBody>
                    <a:bodyPr/>
                    <a:lstStyle/>
                    <a:p>
                      <a:pPr algn="ctr" fontAlgn="ctr"/>
                      <a:r>
                        <a:rPr lang="en-ID" sz="1100" u="none" strike="noStrike">
                          <a:effectLst/>
                        </a:rPr>
                        <a:t>Example Based Matric</a:t>
                      </a:r>
                      <a:endParaRPr lang="en-ID" sz="1100" b="1" i="0" u="none" strike="noStrike">
                        <a:solidFill>
                          <a:srgbClr val="000000"/>
                        </a:solidFill>
                        <a:effectLst/>
                        <a:latin typeface="Times New Roman" panose="02020603050405020304" pitchFamily="18" charset="0"/>
                      </a:endParaRPr>
                    </a:p>
                  </a:txBody>
                  <a:tcPr marL="8820" marR="8820" marT="882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70067048"/>
                  </a:ext>
                </a:extLst>
              </a:tr>
              <a:tr h="282117">
                <a:tc vMerge="1">
                  <a:txBody>
                    <a:bodyPr/>
                    <a:lstStyle/>
                    <a:p>
                      <a:endParaRPr lang="en-US"/>
                    </a:p>
                  </a:txBody>
                  <a:tcPr/>
                </a:tc>
                <a:tc>
                  <a:txBody>
                    <a:bodyPr/>
                    <a:lstStyle/>
                    <a:p>
                      <a:pPr algn="ctr" fontAlgn="ctr"/>
                      <a:r>
                        <a:rPr lang="en-ID" sz="1100" u="none" strike="noStrike">
                          <a:effectLst/>
                        </a:rPr>
                        <a:t>SA</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HL</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A</a:t>
                      </a:r>
                      <a:r>
                        <a:rPr lang="en-ID" sz="1100" u="none" strike="noStrike" baseline="-25000">
                          <a:effectLst/>
                        </a:rPr>
                        <a:t>exp</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P</a:t>
                      </a:r>
                      <a:r>
                        <a:rPr lang="en-ID" sz="1100" u="none" strike="noStrike" baseline="-25000">
                          <a:effectLst/>
                        </a:rPr>
                        <a:t>exp</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R</a:t>
                      </a:r>
                      <a:r>
                        <a:rPr lang="en-ID" sz="1100" u="none" strike="noStrike" baseline="-25000">
                          <a:effectLst/>
                        </a:rPr>
                        <a:t>exp</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F1-S</a:t>
                      </a:r>
                      <a:r>
                        <a:rPr lang="en-ID" sz="1100" u="none" strike="noStrike" baseline="-25000">
                          <a:effectLst/>
                        </a:rPr>
                        <a:t>exp</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OE</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C</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RL</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A</a:t>
                      </a:r>
                      <a:r>
                        <a:rPr lang="en-ID" sz="1100" u="none" strike="noStrike" baseline="-25000">
                          <a:effectLst/>
                        </a:rPr>
                        <a:t>p</a:t>
                      </a:r>
                      <a:endParaRPr lang="en-ID" sz="1100" b="1" i="0" u="none" strike="noStrike">
                        <a:solidFill>
                          <a:srgbClr val="000000"/>
                        </a:solidFill>
                        <a:effectLst/>
                        <a:latin typeface="Times New Roman" panose="02020603050405020304" pitchFamily="18" charset="0"/>
                      </a:endParaRPr>
                    </a:p>
                  </a:txBody>
                  <a:tcPr marL="8820" marR="8820" marT="8820" marB="0" anchor="ctr"/>
                </a:tc>
                <a:extLst>
                  <a:ext uri="{0D108BD9-81ED-4DB2-BD59-A6C34878D82A}">
                    <a16:rowId xmlns:a16="http://schemas.microsoft.com/office/drawing/2014/main" val="2363645004"/>
                  </a:ext>
                </a:extLst>
              </a:tr>
              <a:tr h="253906">
                <a:tc>
                  <a:txBody>
                    <a:bodyPr/>
                    <a:lstStyle/>
                    <a:p>
                      <a:pPr algn="l" fontAlgn="ctr"/>
                      <a:r>
                        <a:rPr lang="en-ID" sz="1100" u="none" strike="noStrike" dirty="0">
                          <a:effectLst/>
                        </a:rPr>
                        <a:t>LP-NB</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ctr" fontAlgn="ct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693456950"/>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LP-K-NN</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4212795965"/>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LP-DT</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dirty="0">
                          <a:effectLst/>
                        </a:rPr>
                        <a:t> </a:t>
                      </a:r>
                      <a:endParaRPr lang="en-ID" sz="1100" b="1" i="0" u="none" strike="noStrike" dirty="0">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2424712005"/>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LP-RF</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2033901405"/>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LP-ANN</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2502827505"/>
                  </a:ext>
                </a:extLst>
              </a:tr>
              <a:tr h="225694">
                <a:tc rowSpan="2">
                  <a:txBody>
                    <a:bodyPr/>
                    <a:lstStyle/>
                    <a:p>
                      <a:pPr algn="ctr" fontAlgn="ctr"/>
                      <a:r>
                        <a:rPr lang="en-ID" sz="1100" u="none" strike="noStrike" dirty="0">
                          <a:effectLst/>
                        </a:rPr>
                        <a:t>MLC-LP-ML</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gridSpan="10">
                  <a:txBody>
                    <a:bodyPr/>
                    <a:lstStyle/>
                    <a:p>
                      <a:pPr algn="ctr" fontAlgn="ctr"/>
                      <a:r>
                        <a:rPr lang="en-ID" sz="1000" u="none" strike="noStrike" dirty="0">
                          <a:effectLst/>
                        </a:rPr>
                        <a:t>Label Based Matric</a:t>
                      </a:r>
                      <a:endParaRPr lang="en-ID" sz="1000" b="1" i="0" u="none" strike="noStrike" dirty="0">
                        <a:solidFill>
                          <a:srgbClr val="000000"/>
                        </a:solidFill>
                        <a:effectLst/>
                        <a:latin typeface="Calibri" panose="020F0502020204030204" pitchFamily="34" charset="0"/>
                      </a:endParaRPr>
                    </a:p>
                  </a:txBody>
                  <a:tcPr marL="8820" marR="8820" marT="882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74130270"/>
                  </a:ext>
                </a:extLst>
              </a:tr>
              <a:tr h="465494">
                <a:tc vMerge="1">
                  <a:txBody>
                    <a:bodyPr/>
                    <a:lstStyle/>
                    <a:p>
                      <a:endParaRPr lang="en-US"/>
                    </a:p>
                  </a:txBody>
                  <a:tcPr/>
                </a:tc>
                <a:tc>
                  <a:txBody>
                    <a:bodyPr/>
                    <a:lstStyle/>
                    <a:p>
                      <a:pPr algn="ctr" fontAlgn="ctr"/>
                      <a:r>
                        <a:rPr lang="en-ID" sz="1200" u="none" strike="noStrike">
                          <a:effectLst/>
                        </a:rPr>
                        <a:t>Accuracy (micro)</a:t>
                      </a:r>
                      <a:endParaRPr lang="en-ID" sz="12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200" u="none" strike="noStrike">
                          <a:effectLst/>
                        </a:rPr>
                        <a:t>Accuracy (macro)</a:t>
                      </a:r>
                      <a:endParaRPr lang="en-ID" sz="12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200" u="none" strike="noStrike">
                          <a:effectLst/>
                        </a:rPr>
                        <a:t>Precision (micro)</a:t>
                      </a:r>
                      <a:endParaRPr lang="en-ID" sz="12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200" u="none" strike="noStrike">
                          <a:effectLst/>
                        </a:rPr>
                        <a:t>Precision (macro)</a:t>
                      </a:r>
                      <a:endParaRPr lang="en-ID" sz="12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200" u="none" strike="noStrike">
                          <a:effectLst/>
                        </a:rPr>
                        <a:t>Recall (micro)</a:t>
                      </a:r>
                      <a:endParaRPr lang="en-ID" sz="12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200" u="none" strike="noStrike">
                          <a:effectLst/>
                        </a:rPr>
                        <a:t>Recall (macro)</a:t>
                      </a:r>
                      <a:endParaRPr lang="en-ID" sz="12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200" u="none" strike="noStrike">
                          <a:effectLst/>
                        </a:rPr>
                        <a:t>F1-Score (micro)</a:t>
                      </a:r>
                      <a:endParaRPr lang="en-ID" sz="12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200" u="none" strike="noStrike">
                          <a:effectLst/>
                        </a:rPr>
                        <a:t>F1-Score (macro)</a:t>
                      </a:r>
                      <a:endParaRPr lang="en-ID" sz="12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200" u="none" strike="noStrike">
                          <a:effectLst/>
                        </a:rPr>
                        <a:t>AUC  (micro)</a:t>
                      </a:r>
                      <a:endParaRPr lang="en-ID" sz="12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200" u="none" strike="noStrike" dirty="0">
                          <a:effectLst/>
                        </a:rPr>
                        <a:t>AUC (macro)</a:t>
                      </a:r>
                      <a:endParaRPr lang="en-ID" sz="1200" b="1" i="0" u="none" strike="noStrike" dirty="0">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83239949"/>
                  </a:ext>
                </a:extLst>
              </a:tr>
              <a:tr h="253906">
                <a:tc>
                  <a:txBody>
                    <a:bodyPr/>
                    <a:lstStyle/>
                    <a:p>
                      <a:pPr algn="l" fontAlgn="ctr"/>
                      <a:r>
                        <a:rPr lang="en-ID" sz="1100" u="none" strike="noStrike" dirty="0">
                          <a:effectLst/>
                        </a:rPr>
                        <a:t>LP-NB</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dirty="0">
                          <a:effectLst/>
                        </a:rPr>
                        <a:t> </a:t>
                      </a:r>
                      <a:endParaRPr lang="en-ID" sz="1000" b="1" i="0" u="none" strike="noStrike" dirty="0">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2273496900"/>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LP-K-NN</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dirty="0">
                          <a:effectLst/>
                        </a:rPr>
                        <a:t> </a:t>
                      </a:r>
                      <a:endParaRPr lang="en-ID" sz="1000" b="1" i="0" u="none" strike="noStrike" dirty="0">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481330734"/>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LP-DT</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dirty="0">
                          <a:effectLst/>
                        </a:rPr>
                        <a:t> </a:t>
                      </a:r>
                      <a:endParaRPr lang="en-ID" sz="1000" b="1" i="0" u="none" strike="noStrike" dirty="0">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3220126107"/>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LP-RF</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327969914"/>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LP-ANN</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dirty="0">
                          <a:effectLst/>
                        </a:rPr>
                        <a:t> </a:t>
                      </a:r>
                      <a:endParaRPr lang="en-ID" sz="1000" b="1" i="0" u="none" strike="noStrike" dirty="0">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1139064364"/>
                  </a:ext>
                </a:extLst>
              </a:tr>
            </a:tbl>
          </a:graphicData>
        </a:graphic>
      </p:graphicFrame>
      <p:sp>
        <p:nvSpPr>
          <p:cNvPr id="4" name="Slide Number Placeholder 3">
            <a:extLst>
              <a:ext uri="{FF2B5EF4-FFF2-40B4-BE49-F238E27FC236}">
                <a16:creationId xmlns:a16="http://schemas.microsoft.com/office/drawing/2014/main" id="{19F4D1DC-6B10-8CC8-D5F1-D8C4284A599B}"/>
              </a:ext>
            </a:extLst>
          </p:cNvPr>
          <p:cNvSpPr>
            <a:spLocks noGrp="1"/>
          </p:cNvSpPr>
          <p:nvPr>
            <p:ph type="sldNum" sz="quarter" idx="12"/>
          </p:nvPr>
        </p:nvSpPr>
        <p:spPr/>
        <p:txBody>
          <a:bodyPr/>
          <a:lstStyle/>
          <a:p>
            <a:fld id="{A9708F84-B0AC-42AD-A9DD-AFF41622BAFA}" type="slidenum">
              <a:rPr lang="en-US" smtClean="0"/>
              <a:t>49</a:t>
            </a:fld>
            <a:endParaRPr lang="en-US"/>
          </a:p>
        </p:txBody>
      </p:sp>
      <p:sp>
        <p:nvSpPr>
          <p:cNvPr id="7" name="TextBox 6">
            <a:extLst>
              <a:ext uri="{FF2B5EF4-FFF2-40B4-BE49-F238E27FC236}">
                <a16:creationId xmlns:a16="http://schemas.microsoft.com/office/drawing/2014/main" id="{851F6B0E-5A12-8A85-4367-DF7562E3CADA}"/>
              </a:ext>
            </a:extLst>
          </p:cNvPr>
          <p:cNvSpPr txBox="1"/>
          <p:nvPr/>
        </p:nvSpPr>
        <p:spPr>
          <a:xfrm>
            <a:off x="424230" y="5477734"/>
            <a:ext cx="11343540" cy="1137171"/>
          </a:xfrm>
          <a:prstGeom prst="rect">
            <a:avLst/>
          </a:prstGeom>
          <a:noFill/>
        </p:spPr>
        <p:txBody>
          <a:bodyPr wrap="square">
            <a:spAutoFit/>
          </a:bodyPr>
          <a:lstStyle/>
          <a:p>
            <a:pPr algn="just">
              <a:lnSpc>
                <a:spcPct val="115000"/>
              </a:lnSpc>
            </a:pPr>
            <a:r>
              <a:rPr lang="en-ID" sz="1200" dirty="0">
                <a:effectLst/>
                <a:latin typeface="Times New Roman" panose="02020603050405020304" pitchFamily="18" charset="0"/>
                <a:ea typeface="Times New Roman" panose="02020603050405020304" pitchFamily="18" charset="0"/>
              </a:rPr>
              <a:t>NB: Sub-set Accuracy; SA; Hamming Loss: HL; </a:t>
            </a:r>
            <a:r>
              <a:rPr lang="en-ID" sz="1200" dirty="0" err="1">
                <a:effectLst/>
                <a:latin typeface="Times New Roman" panose="02020603050405020304" pitchFamily="18" charset="0"/>
                <a:ea typeface="Times New Roman" panose="02020603050405020304" pitchFamily="18" charset="0"/>
              </a:rPr>
              <a:t>Accuracy</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A</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Precision</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Recalle</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R</a:t>
            </a:r>
            <a:r>
              <a:rPr lang="en-ID" sz="1200" baseline="-25000" dirty="0">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;F1-Score</a:t>
            </a:r>
            <a:r>
              <a:rPr lang="en-ID" sz="1200" baseline="-25000" dirty="0">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F1-S</a:t>
            </a:r>
            <a:r>
              <a:rPr lang="en-ID" sz="1200" baseline="-25000" dirty="0">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One Error: OE; </a:t>
            </a:r>
            <a:r>
              <a:rPr lang="en-ID" sz="1200" dirty="0" err="1">
                <a:effectLst/>
                <a:latin typeface="Times New Roman" panose="02020603050405020304" pitchFamily="18" charset="0"/>
                <a:ea typeface="Times New Roman" panose="02020603050405020304" pitchFamily="18" charset="0"/>
              </a:rPr>
              <a:t>Covarage</a:t>
            </a:r>
            <a:r>
              <a:rPr lang="en-ID" sz="1200" dirty="0">
                <a:effectLst/>
                <a:latin typeface="Times New Roman" panose="02020603050405020304" pitchFamily="18" charset="0"/>
                <a:ea typeface="Times New Roman" panose="02020603050405020304" pitchFamily="18" charset="0"/>
              </a:rPr>
              <a:t>: C; </a:t>
            </a:r>
            <a:r>
              <a:rPr lang="en-ID" sz="1200" dirty="0" err="1">
                <a:effectLst/>
                <a:latin typeface="Times New Roman" panose="02020603050405020304" pitchFamily="18" charset="0"/>
                <a:ea typeface="Times New Roman" panose="02020603050405020304" pitchFamily="18" charset="0"/>
              </a:rPr>
              <a:t>Rangking</a:t>
            </a:r>
            <a:r>
              <a:rPr lang="en-ID" sz="1200" dirty="0">
                <a:effectLst/>
                <a:latin typeface="Times New Roman" panose="02020603050405020304" pitchFamily="18" charset="0"/>
                <a:ea typeface="Times New Roman" panose="02020603050405020304" pitchFamily="18" charset="0"/>
              </a:rPr>
              <a:t> Loss: RL; Average precision: A</a:t>
            </a:r>
            <a:r>
              <a:rPr lang="en-ID" sz="1200" baseline="-25000" dirty="0">
                <a:effectLst/>
                <a:latin typeface="Times New Roman" panose="02020603050405020304" pitchFamily="18" charset="0"/>
                <a:ea typeface="Times New Roman" panose="02020603050405020304" pitchFamily="18" charset="0"/>
              </a:rPr>
              <a:t>p</a:t>
            </a:r>
            <a:r>
              <a:rPr lang="en-ID" sz="1200" dirty="0">
                <a:effectLst/>
                <a:latin typeface="Times New Roman" panose="02020603050405020304" pitchFamily="18" charset="0"/>
                <a:ea typeface="Times New Roman" panose="02020603050405020304" pitchFamily="18" charset="0"/>
              </a:rPr>
              <a:t>.</a:t>
            </a:r>
          </a:p>
          <a:p>
            <a:pPr algn="just">
              <a:lnSpc>
                <a:spcPct val="115000"/>
              </a:lnSpc>
            </a:pPr>
            <a:endParaRPr lang="en-ID" sz="1200" dirty="0">
              <a:effectLst/>
              <a:latin typeface="Times New Roman" panose="02020603050405020304" pitchFamily="18" charset="0"/>
              <a:ea typeface="Times New Roman" panose="02020603050405020304" pitchFamily="18" charset="0"/>
            </a:endParaRPr>
          </a:p>
          <a:p>
            <a:pPr algn="just">
              <a:lnSpc>
                <a:spcPct val="115000"/>
              </a:lnSpc>
            </a:pPr>
            <a:r>
              <a:rPr lang="en-ID" sz="1200" dirty="0">
                <a:effectLst/>
                <a:latin typeface="Times New Roman" panose="02020603050405020304" pitchFamily="18" charset="0"/>
                <a:ea typeface="Times New Roman" panose="02020603050405020304" pitchFamily="18" charset="0"/>
              </a:rPr>
              <a:t>NB: Accuracy(micro): ;Accuracy(macro): ; Precision(micro): ;Precision(macro): ;Recall (micro): ; Recall (macro): ; F1-Score (micro): ; F1-Score (macro): ;AUC (micro): ; AUC (macro)</a:t>
            </a:r>
          </a:p>
        </p:txBody>
      </p:sp>
      <p:sp>
        <p:nvSpPr>
          <p:cNvPr id="3" name="TextBox 2">
            <a:extLst>
              <a:ext uri="{FF2B5EF4-FFF2-40B4-BE49-F238E27FC236}">
                <a16:creationId xmlns:a16="http://schemas.microsoft.com/office/drawing/2014/main" id="{25EA256E-B9DE-771B-15AD-8A3EC031B204}"/>
              </a:ext>
            </a:extLst>
          </p:cNvPr>
          <p:cNvSpPr txBox="1"/>
          <p:nvPr/>
        </p:nvSpPr>
        <p:spPr>
          <a:xfrm>
            <a:off x="230393" y="180459"/>
            <a:ext cx="6098796" cy="369332"/>
          </a:xfrm>
          <a:prstGeom prst="rect">
            <a:avLst/>
          </a:prstGeom>
          <a:noFill/>
        </p:spPr>
        <p:txBody>
          <a:bodyPr wrap="square">
            <a:spAutoFit/>
          </a:bodyPr>
          <a:lstStyle/>
          <a:p>
            <a:r>
              <a:rPr lang="en-US" dirty="0"/>
              <a:t>Experimental settings for PT-BR-CC-LP-CLR</a:t>
            </a:r>
          </a:p>
        </p:txBody>
      </p:sp>
    </p:spTree>
    <p:extLst>
      <p:ext uri="{BB962C8B-B14F-4D97-AF65-F5344CB8AC3E}">
        <p14:creationId xmlns:p14="http://schemas.microsoft.com/office/powerpoint/2010/main" val="1964112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6">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Arc 38">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66443AF7-4303-4C8F-BDEA-FE8B56679FD3}"/>
              </a:ext>
            </a:extLst>
          </p:cNvPr>
          <p:cNvSpPr>
            <a:spLocks noGrp="1"/>
          </p:cNvSpPr>
          <p:nvPr>
            <p:ph type="sldNum" sz="quarter" idx="12"/>
          </p:nvPr>
        </p:nvSpPr>
        <p:spPr>
          <a:xfrm>
            <a:off x="8610600" y="6356350"/>
            <a:ext cx="2743200" cy="365125"/>
          </a:xfrm>
        </p:spPr>
        <p:txBody>
          <a:bodyPr>
            <a:normAutofit/>
          </a:bodyPr>
          <a:lstStyle/>
          <a:p>
            <a:pPr>
              <a:spcAft>
                <a:spcPts val="600"/>
              </a:spcAft>
            </a:pPr>
            <a:fld id="{A9708F84-B0AC-42AD-A9DD-AFF41622BAFA}" type="slidenum">
              <a:rPr lang="en-US"/>
              <a:pPr>
                <a:spcAft>
                  <a:spcPts val="600"/>
                </a:spcAft>
              </a:pPr>
              <a:t>5</a:t>
            </a:fld>
            <a:endParaRPr lang="en-US"/>
          </a:p>
        </p:txBody>
      </p:sp>
      <p:sp>
        <p:nvSpPr>
          <p:cNvPr id="14" name="TextBox 13">
            <a:extLst>
              <a:ext uri="{FF2B5EF4-FFF2-40B4-BE49-F238E27FC236}">
                <a16:creationId xmlns:a16="http://schemas.microsoft.com/office/drawing/2014/main" id="{47B405FB-8EA9-936E-574D-63AA010BB1B5}"/>
              </a:ext>
            </a:extLst>
          </p:cNvPr>
          <p:cNvSpPr txBox="1"/>
          <p:nvPr/>
        </p:nvSpPr>
        <p:spPr>
          <a:xfrm>
            <a:off x="186070" y="773430"/>
            <a:ext cx="7796263" cy="3939540"/>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According to (Vu et al., 2020) several topics found in </a:t>
            </a:r>
            <a:r>
              <a:rPr lang="en-US" dirty="0">
                <a:solidFill>
                  <a:srgbClr val="FF0000"/>
                </a:solidFill>
                <a:latin typeface="Times New Roman" panose="02020603050405020304" pitchFamily="18" charset="0"/>
                <a:cs typeface="Times New Roman" panose="02020603050405020304" pitchFamily="18" charset="0"/>
              </a:rPr>
              <a:t>the application of AI with diabetes</a:t>
            </a:r>
            <a:r>
              <a:rPr lang="en-US" dirty="0">
                <a:latin typeface="Times New Roman" panose="02020603050405020304" pitchFamily="18" charset="0"/>
                <a:cs typeface="Times New Roman" panose="02020603050405020304" pitchFamily="18" charset="0"/>
              </a:rPr>
              <a:t> becoming top areas of interest and increase dramatically in publications. They stated that there are five major emerging research domains: </a:t>
            </a:r>
          </a:p>
          <a:p>
            <a:pPr marL="1146175" lvl="1" indent="-457200" algn="just">
              <a:buFont typeface="+mj-lt"/>
              <a:buAutoNum type="arabicParenR"/>
            </a:pPr>
            <a:r>
              <a:rPr lang="en-US" dirty="0">
                <a:solidFill>
                  <a:srgbClr val="00B0F0"/>
                </a:solidFill>
                <a:latin typeface="Times New Roman" panose="02020603050405020304" pitchFamily="18" charset="0"/>
                <a:cs typeface="Times New Roman" panose="02020603050405020304" pitchFamily="18" charset="0"/>
              </a:rPr>
              <a:t>AI</a:t>
            </a:r>
            <a:r>
              <a:rPr lang="en-US" dirty="0">
                <a:latin typeface="Times New Roman" panose="02020603050405020304" pitchFamily="18" charset="0"/>
                <a:cs typeface="Times New Roman" panose="02020603050405020304" pitchFamily="18" charset="0"/>
              </a:rPr>
              <a:t> application in diabetes </a:t>
            </a:r>
            <a:r>
              <a:rPr lang="en-US" dirty="0">
                <a:solidFill>
                  <a:srgbClr val="00B0F0"/>
                </a:solidFill>
                <a:latin typeface="Times New Roman" panose="02020603050405020304" pitchFamily="18" charset="0"/>
                <a:cs typeface="Times New Roman" panose="02020603050405020304" pitchFamily="18" charset="0"/>
              </a:rPr>
              <a:t>prediction and diagnosis</a:t>
            </a:r>
            <a:r>
              <a:rPr lang="en-US" dirty="0">
                <a:latin typeface="Times New Roman" panose="02020603050405020304" pitchFamily="18" charset="0"/>
                <a:cs typeface="Times New Roman" panose="02020603050405020304" pitchFamily="18" charset="0"/>
              </a:rPr>
              <a:t>; </a:t>
            </a:r>
          </a:p>
          <a:p>
            <a:pPr marL="1146175" lvl="1" indent="-457200" algn="just">
              <a:buFont typeface="+mj-lt"/>
              <a:buAutoNum type="arabicParenR"/>
            </a:pPr>
            <a:r>
              <a:rPr lang="en-US" dirty="0">
                <a:solidFill>
                  <a:srgbClr val="00B050"/>
                </a:solidFill>
                <a:latin typeface="Times New Roman" panose="02020603050405020304" pitchFamily="18" charset="0"/>
                <a:cs typeface="Times New Roman" panose="02020603050405020304" pitchFamily="18" charset="0"/>
              </a:rPr>
              <a:t>complications of diabetes prediction</a:t>
            </a:r>
            <a:r>
              <a:rPr lang="en-US" dirty="0">
                <a:latin typeface="Times New Roman" panose="02020603050405020304" pitchFamily="18" charset="0"/>
                <a:cs typeface="Times New Roman" panose="02020603050405020304" pitchFamily="18" charset="0"/>
              </a:rPr>
              <a:t>; </a:t>
            </a:r>
          </a:p>
          <a:p>
            <a:pPr marL="1146175" lvl="1" indent="-457200" algn="just">
              <a:buFont typeface="+mj-lt"/>
              <a:buAutoNum type="arabicParenR"/>
            </a:pPr>
            <a:r>
              <a:rPr lang="en-US" dirty="0">
                <a:solidFill>
                  <a:srgbClr val="FF0000"/>
                </a:solidFill>
                <a:latin typeface="Times New Roman" panose="02020603050405020304" pitchFamily="18" charset="0"/>
                <a:cs typeface="Times New Roman" panose="02020603050405020304" pitchFamily="18" charset="0"/>
              </a:rPr>
              <a:t>biomedicine </a:t>
            </a:r>
            <a:r>
              <a:rPr lang="en-US" dirty="0">
                <a:latin typeface="Times New Roman" panose="02020603050405020304" pitchFamily="18" charset="0"/>
                <a:cs typeface="Times New Roman" panose="02020603050405020304" pitchFamily="18" charset="0"/>
              </a:rPr>
              <a:t>and molecular biology in diabetes; </a:t>
            </a:r>
          </a:p>
          <a:p>
            <a:pPr marL="1146175" lvl="1" indent="-457200" algn="just">
              <a:buFont typeface="+mj-lt"/>
              <a:buAutoNum type="arabicParenR"/>
            </a:pPr>
            <a:r>
              <a:rPr lang="en-US" dirty="0">
                <a:solidFill>
                  <a:schemeClr val="accent2"/>
                </a:solidFill>
                <a:latin typeface="Times New Roman" panose="02020603050405020304" pitchFamily="18" charset="0"/>
                <a:cs typeface="Times New Roman" panose="02020603050405020304" pitchFamily="18" charset="0"/>
              </a:rPr>
              <a:t>e-health</a:t>
            </a:r>
            <a:r>
              <a:rPr lang="en-US" dirty="0">
                <a:latin typeface="Times New Roman" panose="02020603050405020304" pitchFamily="18" charset="0"/>
                <a:cs typeface="Times New Roman" panose="02020603050405020304" pitchFamily="18" charset="0"/>
              </a:rPr>
              <a:t> for diabetes care, and </a:t>
            </a:r>
          </a:p>
          <a:p>
            <a:pPr marL="1146175" lvl="1" indent="-457200" algn="just">
              <a:buFont typeface="+mj-lt"/>
              <a:buAutoNum type="arabicParenR"/>
            </a:pPr>
            <a:r>
              <a:rPr lang="en-US" dirty="0">
                <a:solidFill>
                  <a:srgbClr val="7030A0"/>
                </a:solidFill>
                <a:latin typeface="Times New Roman" panose="02020603050405020304" pitchFamily="18" charset="0"/>
                <a:cs typeface="Times New Roman" panose="02020603050405020304" pitchFamily="18" charset="0"/>
              </a:rPr>
              <a:t>robot-assisted surgery</a:t>
            </a:r>
            <a:r>
              <a:rPr lang="en-US" dirty="0">
                <a:latin typeface="Times New Roman" panose="02020603050405020304" pitchFamily="18" charset="0"/>
                <a:cs typeface="Times New Roman" panose="02020603050405020304" pitchFamily="18" charset="0"/>
              </a:rPr>
              <a:t> for patients with diabetes. </a:t>
            </a:r>
          </a:p>
          <a:p>
            <a:pPr marL="285750" indent="-285750" algn="just">
              <a:buFont typeface="Arial" panose="020B0604020202020204" pitchFamily="34" charset="0"/>
              <a:buChar char="•"/>
            </a:pPr>
            <a:endParaRPr lang="en-US" sz="7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diabetic research. </a:t>
            </a:r>
            <a:r>
              <a:rPr lang="en-US" sz="1800" dirty="0">
                <a:cs typeface="Times New Roman" panose="02020603050405020304" pitchFamily="18" charset="0"/>
              </a:rPr>
              <a:t>Risk Prediction is a </a:t>
            </a:r>
            <a:r>
              <a:rPr lang="en-US" sz="1800" dirty="0">
                <a:solidFill>
                  <a:srgbClr val="FF0000"/>
                </a:solidFill>
                <a:cs typeface="Times New Roman" panose="02020603050405020304" pitchFamily="18" charset="0"/>
              </a:rPr>
              <a:t>risk factor </a:t>
            </a:r>
            <a:r>
              <a:rPr lang="en-US" sz="1800" dirty="0">
                <a:cs typeface="Times New Roman" panose="02020603050405020304" pitchFamily="18" charset="0"/>
              </a:rPr>
              <a:t>or </a:t>
            </a:r>
            <a:r>
              <a:rPr lang="en-US" sz="1800" dirty="0">
                <a:solidFill>
                  <a:srgbClr val="FF0000"/>
                </a:solidFill>
                <a:cs typeface="Times New Roman" panose="02020603050405020304" pitchFamily="18" charset="0"/>
              </a:rPr>
              <a:t>risk assessment model </a:t>
            </a:r>
            <a:r>
              <a:rPr lang="en-US" sz="1800" dirty="0">
                <a:cs typeface="Times New Roman" panose="02020603050405020304" pitchFamily="18" charset="0"/>
              </a:rPr>
              <a:t>consists of any </a:t>
            </a:r>
            <a:r>
              <a:rPr lang="en-US" sz="1800" dirty="0">
                <a:solidFill>
                  <a:srgbClr val="00B050"/>
                </a:solidFill>
                <a:cs typeface="Times New Roman" panose="02020603050405020304" pitchFamily="18" charset="0"/>
              </a:rPr>
              <a:t>type algorithm or mathematical formulation </a:t>
            </a:r>
            <a:r>
              <a:rPr lang="en-US" sz="1800" dirty="0">
                <a:cs typeface="Times New Roman" panose="02020603050405020304" pitchFamily="18" charset="0"/>
              </a:rPr>
              <a:t>that modeled as a core of clinical/medical application that able to measure diabetes patients by understanding their </a:t>
            </a:r>
            <a:r>
              <a:rPr lang="en-US" sz="1800" dirty="0">
                <a:solidFill>
                  <a:srgbClr val="0070C0"/>
                </a:solidFill>
                <a:cs typeface="Times New Roman" panose="02020603050405020304" pitchFamily="18" charset="0"/>
              </a:rPr>
              <a:t>probability</a:t>
            </a:r>
            <a:r>
              <a:rPr lang="en-US" sz="1800" dirty="0">
                <a:cs typeface="Times New Roman" panose="02020603050405020304" pitchFamily="18" charset="0"/>
              </a:rPr>
              <a:t> </a:t>
            </a:r>
            <a:r>
              <a:rPr lang="en-US" sz="1800" dirty="0">
                <a:solidFill>
                  <a:srgbClr val="0070C0"/>
                </a:solidFill>
                <a:cs typeface="Times New Roman" panose="02020603050405020304" pitchFamily="18" charset="0"/>
              </a:rPr>
              <a:t>of developing a complication</a:t>
            </a:r>
            <a:r>
              <a:rPr lang="en-US" sz="1800" dirty="0">
                <a:cs typeface="Times New Roman" panose="02020603050405020304" pitchFamily="18" charset="0"/>
              </a:rPr>
              <a:t> that can be happen in the future (</a:t>
            </a:r>
            <a:r>
              <a:rPr lang="en-US" sz="1800" dirty="0" err="1">
                <a:cs typeface="Times New Roman" panose="02020603050405020304" pitchFamily="18" charset="0"/>
              </a:rPr>
              <a:t>Lagani</a:t>
            </a:r>
            <a:r>
              <a:rPr lang="en-US" sz="1800" dirty="0">
                <a:cs typeface="Times New Roman" panose="02020603050405020304" pitchFamily="18" charset="0"/>
              </a:rPr>
              <a:t> et al., 2013, 2015). </a:t>
            </a:r>
            <a:endParaRPr lang="en-US" dirty="0">
              <a:latin typeface="Times New Roman" panose="02020603050405020304" pitchFamily="18" charset="0"/>
              <a:cs typeface="Times New Roman" panose="02020603050405020304" pitchFamily="18" charset="0"/>
            </a:endParaRPr>
          </a:p>
          <a:p>
            <a:pPr marL="688975" lvl="1" algn="just"/>
            <a:endParaRPr lang="en-US" sz="90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7ACA82B7-AF10-5C99-C446-61128C10D793}"/>
              </a:ext>
            </a:extLst>
          </p:cNvPr>
          <p:cNvPicPr>
            <a:picLocks noChangeAspect="1"/>
          </p:cNvPicPr>
          <p:nvPr/>
        </p:nvPicPr>
        <p:blipFill>
          <a:blip r:embed="rId2"/>
          <a:stretch>
            <a:fillRect/>
          </a:stretch>
        </p:blipFill>
        <p:spPr>
          <a:xfrm>
            <a:off x="8022111" y="391555"/>
            <a:ext cx="3652909" cy="4059199"/>
          </a:xfrm>
          <a:prstGeom prst="rect">
            <a:avLst/>
          </a:prstGeom>
        </p:spPr>
      </p:pic>
      <p:sp>
        <p:nvSpPr>
          <p:cNvPr id="5" name="Arrow: Right 4">
            <a:extLst>
              <a:ext uri="{FF2B5EF4-FFF2-40B4-BE49-F238E27FC236}">
                <a16:creationId xmlns:a16="http://schemas.microsoft.com/office/drawing/2014/main" id="{69972991-E77E-D26A-AE7D-BEE38B22A815}"/>
              </a:ext>
            </a:extLst>
          </p:cNvPr>
          <p:cNvSpPr/>
          <p:nvPr/>
        </p:nvSpPr>
        <p:spPr>
          <a:xfrm>
            <a:off x="4960304" y="1886501"/>
            <a:ext cx="2965950" cy="320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4FF3912-CF6B-3ADF-E984-80614AFA6895}"/>
              </a:ext>
            </a:extLst>
          </p:cNvPr>
          <p:cNvSpPr txBox="1"/>
          <p:nvPr/>
        </p:nvSpPr>
        <p:spPr>
          <a:xfrm>
            <a:off x="145409" y="4586944"/>
            <a:ext cx="11423519" cy="646331"/>
          </a:xfrm>
          <a:prstGeom prst="rect">
            <a:avLst/>
          </a:prstGeom>
          <a:noFill/>
        </p:spPr>
        <p:txBody>
          <a:bodyPr wrap="square">
            <a:spAutoFit/>
          </a:bodyPr>
          <a:lstStyle/>
          <a:p>
            <a:pPr marL="342900" indent="-342900" algn="just">
              <a:buFont typeface="Arial" panose="020B0604020202020204" pitchFamily="34" charset="0"/>
              <a:buChar char="•"/>
            </a:pPr>
            <a:r>
              <a:rPr lang="en-US" spc="-4" dirty="0">
                <a:solidFill>
                  <a:prstClr val="black"/>
                </a:solidFill>
                <a:latin typeface="Times New Roman" panose="02020603050405020304" pitchFamily="18" charset="0"/>
                <a:cs typeface="Times New Roman" panose="02020603050405020304" pitchFamily="18" charset="0"/>
              </a:rPr>
              <a:t>The risk prediction model </a:t>
            </a:r>
            <a:r>
              <a:rPr lang="en-US" spc="-4" dirty="0">
                <a:solidFill>
                  <a:srgbClr val="00B050"/>
                </a:solidFill>
                <a:latin typeface="Times New Roman" panose="02020603050405020304" pitchFamily="18" charset="0"/>
                <a:cs typeface="Times New Roman" panose="02020603050405020304" pitchFamily="18" charset="0"/>
              </a:rPr>
              <a:t>can be built </a:t>
            </a:r>
            <a:r>
              <a:rPr lang="en-US" spc="-4" dirty="0">
                <a:solidFill>
                  <a:prstClr val="black"/>
                </a:solidFill>
                <a:latin typeface="Times New Roman" panose="02020603050405020304" pitchFamily="18" charset="0"/>
                <a:cs typeface="Times New Roman" panose="02020603050405020304" pitchFamily="18" charset="0"/>
              </a:rPr>
              <a:t>based on a </a:t>
            </a:r>
            <a:r>
              <a:rPr lang="en-US" spc="-4" dirty="0">
                <a:solidFill>
                  <a:srgbClr val="FF0000"/>
                </a:solidFill>
                <a:latin typeface="Times New Roman" panose="02020603050405020304" pitchFamily="18" charset="0"/>
                <a:cs typeface="Times New Roman" panose="02020603050405020304" pitchFamily="18" charset="0"/>
              </a:rPr>
              <a:t>small or large dataset </a:t>
            </a:r>
            <a:r>
              <a:rPr lang="en-US" spc="-4" dirty="0">
                <a:solidFill>
                  <a:prstClr val="black"/>
                </a:solidFill>
                <a:latin typeface="Times New Roman" panose="02020603050405020304" pitchFamily="18" charset="0"/>
                <a:cs typeface="Times New Roman" panose="02020603050405020304" pitchFamily="18" charset="0"/>
              </a:rPr>
              <a:t>that has been collected from a </a:t>
            </a:r>
            <a:r>
              <a:rPr lang="en-US" spc="-4" dirty="0">
                <a:solidFill>
                  <a:srgbClr val="00B0F0"/>
                </a:solidFill>
                <a:latin typeface="Times New Roman" panose="02020603050405020304" pitchFamily="18" charset="0"/>
                <a:cs typeface="Times New Roman" panose="02020603050405020304" pitchFamily="18" charset="0"/>
              </a:rPr>
              <a:t>clinical patient record or electronic health record or questionnaire trough patient</a:t>
            </a:r>
            <a:r>
              <a:rPr lang="en-US" spc="-4" dirty="0">
                <a:solidFill>
                  <a:prstClr val="black"/>
                </a:solidFill>
                <a:latin typeface="Times New Roman" panose="02020603050405020304" pitchFamily="18" charset="0"/>
                <a:cs typeface="Times New Roman" panose="02020603050405020304" pitchFamily="18" charset="0"/>
              </a:rPr>
              <a:t>, then, the prediction can be performed. </a:t>
            </a:r>
          </a:p>
        </p:txBody>
      </p:sp>
      <p:sp>
        <p:nvSpPr>
          <p:cNvPr id="6" name="TextBox 5">
            <a:extLst>
              <a:ext uri="{FF2B5EF4-FFF2-40B4-BE49-F238E27FC236}">
                <a16:creationId xmlns:a16="http://schemas.microsoft.com/office/drawing/2014/main" id="{0B33675F-EC93-F79F-EC91-D7E453EC1885}"/>
              </a:ext>
            </a:extLst>
          </p:cNvPr>
          <p:cNvSpPr txBox="1"/>
          <p:nvPr/>
        </p:nvSpPr>
        <p:spPr>
          <a:xfrm>
            <a:off x="186423" y="5233275"/>
            <a:ext cx="11382505" cy="1477328"/>
          </a:xfrm>
          <a:prstGeom prst="rect">
            <a:avLst/>
          </a:prstGeom>
          <a:noFill/>
        </p:spPr>
        <p:txBody>
          <a:bodyPr wrap="square">
            <a:spAutoFit/>
          </a:bodyPr>
          <a:lstStyle/>
          <a:p>
            <a:pPr marL="285750" indent="-285750" algn="just">
              <a:buFont typeface="Arial" panose="020B0604020202020204" pitchFamily="34" charset="0"/>
              <a:buChar char="•"/>
            </a:pPr>
            <a:r>
              <a:rPr lang="en-US" spc="-4" dirty="0">
                <a:solidFill>
                  <a:prstClr val="black"/>
                </a:solidFill>
                <a:latin typeface="Times New Roman" panose="02020603050405020304" pitchFamily="18" charset="0"/>
                <a:cs typeface="Times New Roman" panose="02020603050405020304" pitchFamily="18" charset="0"/>
              </a:rPr>
              <a:t>According to </a:t>
            </a:r>
            <a:r>
              <a:rPr lang="en-US" dirty="0" err="1">
                <a:latin typeface="Times New Roman" panose="02020603050405020304" pitchFamily="18" charset="0"/>
                <a:ea typeface="Calibri" panose="020F0502020204030204" pitchFamily="34" charset="0"/>
                <a:cs typeface="Times New Roman" panose="02020603050405020304" pitchFamily="18" charset="0"/>
              </a:rPr>
              <a:t>Xie</a:t>
            </a:r>
            <a:r>
              <a:rPr lang="en-US" dirty="0">
                <a:latin typeface="Times New Roman" panose="02020603050405020304" pitchFamily="18" charset="0"/>
                <a:ea typeface="Calibri" panose="020F0502020204030204" pitchFamily="34" charset="0"/>
                <a:cs typeface="Times New Roman" panose="02020603050405020304" pitchFamily="18" charset="0"/>
              </a:rPr>
              <a:t> et al., (2019) </a:t>
            </a:r>
            <a:r>
              <a:rPr lang="en-US" dirty="0"/>
              <a:t>was building a prediction model for T2DM using </a:t>
            </a:r>
            <a:r>
              <a:rPr lang="en-US" b="1" dirty="0"/>
              <a:t>The Behavioral Risk Factor Surveillance System (BRFSS)  dataset and the recommendation for </a:t>
            </a:r>
            <a:r>
              <a:rPr lang="en-US" dirty="0">
                <a:latin typeface="Times New Roman" panose="02020603050405020304" pitchFamily="18" charset="0"/>
                <a:ea typeface="Calibri" panose="020F0502020204030204" pitchFamily="34" charset="0"/>
                <a:cs typeface="Times New Roman" panose="02020603050405020304" pitchFamily="18" charset="0"/>
              </a:rPr>
              <a:t>further studies in </a:t>
            </a:r>
            <a:r>
              <a:rPr lang="en-US" spc="-4" dirty="0">
                <a:solidFill>
                  <a:prstClr val="black"/>
                </a:solidFill>
                <a:latin typeface="Times New Roman" panose="02020603050405020304" pitchFamily="18" charset="0"/>
                <a:cs typeface="Times New Roman" panose="02020603050405020304" pitchFamily="18" charset="0"/>
              </a:rPr>
              <a:t>predictive modeling</a:t>
            </a:r>
            <a:r>
              <a:rPr lang="en-US" b="1" dirty="0"/>
              <a:t> using </a:t>
            </a:r>
            <a:r>
              <a:rPr lang="en-US" b="1" spc="-4" dirty="0">
                <a:solidFill>
                  <a:schemeClr val="accent1"/>
                </a:solidFill>
                <a:latin typeface="Times New Roman" panose="02020603050405020304" pitchFamily="18" charset="0"/>
                <a:cs typeface="Times New Roman" panose="02020603050405020304" pitchFamily="18" charset="0"/>
              </a:rPr>
              <a:t>survey data need to be further identified</a:t>
            </a:r>
            <a:r>
              <a:rPr lang="en-US" spc="-4" dirty="0">
                <a:solidFill>
                  <a:prstClr val="black"/>
                </a:solidFill>
                <a:latin typeface="Times New Roman" panose="02020603050405020304" pitchFamily="18" charset="0"/>
                <a:cs typeface="Times New Roman" panose="02020603050405020304" pitchFamily="18" charset="0"/>
              </a:rPr>
              <a:t>, and other </a:t>
            </a:r>
            <a:r>
              <a:rPr lang="en-US" spc="-4" dirty="0">
                <a:solidFill>
                  <a:srgbClr val="7030A0"/>
                </a:solidFill>
                <a:latin typeface="Times New Roman" panose="02020603050405020304" pitchFamily="18" charset="0"/>
                <a:cs typeface="Times New Roman" panose="02020603050405020304" pitchFamily="18" charset="0"/>
              </a:rPr>
              <a:t>risk factors need to be recognized. </a:t>
            </a:r>
          </a:p>
          <a:p>
            <a:pPr marL="285750" indent="-285750" algn="just">
              <a:buFont typeface="Arial" panose="020B0604020202020204" pitchFamily="34" charset="0"/>
              <a:buChar char="•"/>
            </a:pPr>
            <a:r>
              <a:rPr lang="en-US" spc="-4" dirty="0">
                <a:latin typeface="Times New Roman" panose="02020603050405020304" pitchFamily="18" charset="0"/>
                <a:cs typeface="Times New Roman" panose="02020603050405020304" pitchFamily="18" charset="0"/>
              </a:rPr>
              <a:t>However, in </a:t>
            </a:r>
            <a:r>
              <a:rPr lang="en-US" spc="-4" dirty="0">
                <a:solidFill>
                  <a:srgbClr val="00B0F0"/>
                </a:solidFill>
                <a:latin typeface="Times New Roman" panose="02020603050405020304" pitchFamily="18" charset="0"/>
                <a:cs typeface="Times New Roman" panose="02020603050405020304" pitchFamily="18" charset="0"/>
              </a:rPr>
              <a:t>many real life problems </a:t>
            </a:r>
            <a:r>
              <a:rPr lang="en-US" spc="-4" dirty="0">
                <a:latin typeface="Times New Roman" panose="02020603050405020304" pitchFamily="18" charset="0"/>
                <a:cs typeface="Times New Roman" panose="02020603050405020304" pitchFamily="18" charset="0"/>
              </a:rPr>
              <a:t>of predictive modelling the output (i.e., the target) can be structured, meaning that </a:t>
            </a:r>
            <a:r>
              <a:rPr lang="en-US" spc="-4" dirty="0">
                <a:solidFill>
                  <a:srgbClr val="FF0000"/>
                </a:solidFill>
                <a:latin typeface="Times New Roman" panose="02020603050405020304" pitchFamily="18" charset="0"/>
                <a:cs typeface="Times New Roman" panose="02020603050405020304" pitchFamily="18" charset="0"/>
              </a:rPr>
              <a:t>there can be more complex output structures </a:t>
            </a:r>
            <a:r>
              <a:rPr lang="en-US" spc="-4" dirty="0">
                <a:latin typeface="Times New Roman" panose="02020603050405020304" pitchFamily="18" charset="0"/>
                <a:cs typeface="Times New Roman" panose="02020603050405020304" pitchFamily="18" charset="0"/>
              </a:rPr>
              <a:t>such as vectors of variables with some dependencies among them.</a:t>
            </a:r>
          </a:p>
        </p:txBody>
      </p:sp>
      <p:sp>
        <p:nvSpPr>
          <p:cNvPr id="2" name="Title 1">
            <a:extLst>
              <a:ext uri="{FF2B5EF4-FFF2-40B4-BE49-F238E27FC236}">
                <a16:creationId xmlns:a16="http://schemas.microsoft.com/office/drawing/2014/main" id="{D77CC1A3-A306-4FDF-A597-5E69BBF17380}"/>
              </a:ext>
            </a:extLst>
          </p:cNvPr>
          <p:cNvSpPr>
            <a:spLocks noGrp="1"/>
          </p:cNvSpPr>
          <p:nvPr>
            <p:ph type="title"/>
          </p:nvPr>
        </p:nvSpPr>
        <p:spPr>
          <a:xfrm>
            <a:off x="145409" y="131434"/>
            <a:ext cx="8291320" cy="713881"/>
          </a:xfrm>
        </p:spPr>
        <p:txBody>
          <a:bodyPr>
            <a:normAutofit/>
          </a:bodyPr>
          <a:lstStyle/>
          <a:p>
            <a:r>
              <a:rPr lang="en-US" sz="3200" b="1" u="sng" dirty="0"/>
              <a:t>Motivation on this study and Research Position</a:t>
            </a:r>
          </a:p>
        </p:txBody>
      </p:sp>
    </p:spTree>
    <p:extLst>
      <p:ext uri="{BB962C8B-B14F-4D97-AF65-F5344CB8AC3E}">
        <p14:creationId xmlns:p14="http://schemas.microsoft.com/office/powerpoint/2010/main" val="371350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fade">
                                      <p:cBhvr>
                                        <p:cTn id="31" dur="500"/>
                                        <p:tgtEl>
                                          <p:spTgt spid="6">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animBg="1"/>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E7DB7-24C7-8DBC-4AFF-956F9B92BC84}"/>
              </a:ext>
            </a:extLst>
          </p:cNvPr>
          <p:cNvSpPr>
            <a:spLocks noGrp="1"/>
          </p:cNvSpPr>
          <p:nvPr>
            <p:ph type="title"/>
          </p:nvPr>
        </p:nvSpPr>
        <p:spPr>
          <a:xfrm>
            <a:off x="-122794" y="545385"/>
            <a:ext cx="11803708" cy="1325563"/>
          </a:xfrm>
        </p:spPr>
        <p:txBody>
          <a:bodyPr/>
          <a:lstStyle/>
          <a:p>
            <a:pPr algn="ctr"/>
            <a:r>
              <a:rPr lang="en-US" dirty="0"/>
              <a:t>Problem Transformation-Calibrated Label Ranking (CLR)</a:t>
            </a:r>
          </a:p>
        </p:txBody>
      </p:sp>
      <p:graphicFrame>
        <p:nvGraphicFramePr>
          <p:cNvPr id="5" name="Content Placeholder 4">
            <a:extLst>
              <a:ext uri="{FF2B5EF4-FFF2-40B4-BE49-F238E27FC236}">
                <a16:creationId xmlns:a16="http://schemas.microsoft.com/office/drawing/2014/main" id="{CC19A7EC-F1D3-4958-4A31-DFD7D1733F8A}"/>
              </a:ext>
            </a:extLst>
          </p:cNvPr>
          <p:cNvGraphicFramePr>
            <a:graphicFrameLocks noGrp="1"/>
          </p:cNvGraphicFramePr>
          <p:nvPr>
            <p:ph idx="1"/>
          </p:nvPr>
        </p:nvGraphicFramePr>
        <p:xfrm>
          <a:off x="388292" y="1792611"/>
          <a:ext cx="10781536" cy="3752165"/>
        </p:xfrm>
        <a:graphic>
          <a:graphicData uri="http://schemas.openxmlformats.org/drawingml/2006/table">
            <a:tbl>
              <a:tblPr>
                <a:tableStyleId>{D7AC3CCA-C797-4891-BE02-D94E43425B78}</a:tableStyleId>
              </a:tblPr>
              <a:tblGrid>
                <a:gridCol w="1157096">
                  <a:extLst>
                    <a:ext uri="{9D8B030D-6E8A-4147-A177-3AD203B41FA5}">
                      <a16:colId xmlns:a16="http://schemas.microsoft.com/office/drawing/2014/main" val="1148435574"/>
                    </a:ext>
                  </a:extLst>
                </a:gridCol>
                <a:gridCol w="1157096">
                  <a:extLst>
                    <a:ext uri="{9D8B030D-6E8A-4147-A177-3AD203B41FA5}">
                      <a16:colId xmlns:a16="http://schemas.microsoft.com/office/drawing/2014/main" val="2539719433"/>
                    </a:ext>
                  </a:extLst>
                </a:gridCol>
                <a:gridCol w="940816">
                  <a:extLst>
                    <a:ext uri="{9D8B030D-6E8A-4147-A177-3AD203B41FA5}">
                      <a16:colId xmlns:a16="http://schemas.microsoft.com/office/drawing/2014/main" val="1827520193"/>
                    </a:ext>
                  </a:extLst>
                </a:gridCol>
                <a:gridCol w="940816">
                  <a:extLst>
                    <a:ext uri="{9D8B030D-6E8A-4147-A177-3AD203B41FA5}">
                      <a16:colId xmlns:a16="http://schemas.microsoft.com/office/drawing/2014/main" val="4175562553"/>
                    </a:ext>
                  </a:extLst>
                </a:gridCol>
                <a:gridCol w="940816">
                  <a:extLst>
                    <a:ext uri="{9D8B030D-6E8A-4147-A177-3AD203B41FA5}">
                      <a16:colId xmlns:a16="http://schemas.microsoft.com/office/drawing/2014/main" val="2761176907"/>
                    </a:ext>
                  </a:extLst>
                </a:gridCol>
                <a:gridCol w="940816">
                  <a:extLst>
                    <a:ext uri="{9D8B030D-6E8A-4147-A177-3AD203B41FA5}">
                      <a16:colId xmlns:a16="http://schemas.microsoft.com/office/drawing/2014/main" val="2312558447"/>
                    </a:ext>
                  </a:extLst>
                </a:gridCol>
                <a:gridCol w="940816">
                  <a:extLst>
                    <a:ext uri="{9D8B030D-6E8A-4147-A177-3AD203B41FA5}">
                      <a16:colId xmlns:a16="http://schemas.microsoft.com/office/drawing/2014/main" val="530859781"/>
                    </a:ext>
                  </a:extLst>
                </a:gridCol>
                <a:gridCol w="940816">
                  <a:extLst>
                    <a:ext uri="{9D8B030D-6E8A-4147-A177-3AD203B41FA5}">
                      <a16:colId xmlns:a16="http://schemas.microsoft.com/office/drawing/2014/main" val="50842854"/>
                    </a:ext>
                  </a:extLst>
                </a:gridCol>
                <a:gridCol w="940816">
                  <a:extLst>
                    <a:ext uri="{9D8B030D-6E8A-4147-A177-3AD203B41FA5}">
                      <a16:colId xmlns:a16="http://schemas.microsoft.com/office/drawing/2014/main" val="714176735"/>
                    </a:ext>
                  </a:extLst>
                </a:gridCol>
                <a:gridCol w="940816">
                  <a:extLst>
                    <a:ext uri="{9D8B030D-6E8A-4147-A177-3AD203B41FA5}">
                      <a16:colId xmlns:a16="http://schemas.microsoft.com/office/drawing/2014/main" val="1969004025"/>
                    </a:ext>
                  </a:extLst>
                </a:gridCol>
                <a:gridCol w="940816">
                  <a:extLst>
                    <a:ext uri="{9D8B030D-6E8A-4147-A177-3AD203B41FA5}">
                      <a16:colId xmlns:a16="http://schemas.microsoft.com/office/drawing/2014/main" val="1472069994"/>
                    </a:ext>
                  </a:extLst>
                </a:gridCol>
              </a:tblGrid>
              <a:tr h="239800">
                <a:tc rowSpan="2">
                  <a:txBody>
                    <a:bodyPr/>
                    <a:lstStyle/>
                    <a:p>
                      <a:pPr algn="ctr" fontAlgn="ctr"/>
                      <a:r>
                        <a:rPr lang="en-ID" sz="1100" u="none" strike="noStrike" dirty="0">
                          <a:effectLst/>
                        </a:rPr>
                        <a:t>MLC-CLR-ML</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gridSpan="10">
                  <a:txBody>
                    <a:bodyPr/>
                    <a:lstStyle/>
                    <a:p>
                      <a:pPr algn="ctr" fontAlgn="ctr"/>
                      <a:r>
                        <a:rPr lang="en-ID" sz="1100" u="none" strike="noStrike">
                          <a:effectLst/>
                        </a:rPr>
                        <a:t>Example Based Matric</a:t>
                      </a:r>
                      <a:endParaRPr lang="en-ID" sz="1100" b="1" i="0" u="none" strike="noStrike">
                        <a:solidFill>
                          <a:srgbClr val="000000"/>
                        </a:solidFill>
                        <a:effectLst/>
                        <a:latin typeface="Times New Roman" panose="02020603050405020304" pitchFamily="18" charset="0"/>
                      </a:endParaRPr>
                    </a:p>
                  </a:txBody>
                  <a:tcPr marL="8820" marR="8820" marT="882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70067048"/>
                  </a:ext>
                </a:extLst>
              </a:tr>
              <a:tr h="282117">
                <a:tc vMerge="1">
                  <a:txBody>
                    <a:bodyPr/>
                    <a:lstStyle/>
                    <a:p>
                      <a:endParaRPr lang="en-US"/>
                    </a:p>
                  </a:txBody>
                  <a:tcPr/>
                </a:tc>
                <a:tc>
                  <a:txBody>
                    <a:bodyPr/>
                    <a:lstStyle/>
                    <a:p>
                      <a:pPr algn="ctr" fontAlgn="ctr"/>
                      <a:r>
                        <a:rPr lang="en-ID" sz="1100" u="none" strike="noStrike">
                          <a:effectLst/>
                        </a:rPr>
                        <a:t>SA</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HL</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A</a:t>
                      </a:r>
                      <a:r>
                        <a:rPr lang="en-ID" sz="1100" u="none" strike="noStrike" baseline="-25000">
                          <a:effectLst/>
                        </a:rPr>
                        <a:t>exp</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P</a:t>
                      </a:r>
                      <a:r>
                        <a:rPr lang="en-ID" sz="1100" u="none" strike="noStrike" baseline="-25000">
                          <a:effectLst/>
                        </a:rPr>
                        <a:t>exp</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R</a:t>
                      </a:r>
                      <a:r>
                        <a:rPr lang="en-ID" sz="1100" u="none" strike="noStrike" baseline="-25000">
                          <a:effectLst/>
                        </a:rPr>
                        <a:t>exp</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F1-S</a:t>
                      </a:r>
                      <a:r>
                        <a:rPr lang="en-ID" sz="1100" u="none" strike="noStrike" baseline="-25000">
                          <a:effectLst/>
                        </a:rPr>
                        <a:t>exp</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OE</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C</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RL</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A</a:t>
                      </a:r>
                      <a:r>
                        <a:rPr lang="en-ID" sz="1100" u="none" strike="noStrike" baseline="-25000">
                          <a:effectLst/>
                        </a:rPr>
                        <a:t>p</a:t>
                      </a:r>
                      <a:endParaRPr lang="en-ID" sz="1100" b="1" i="0" u="none" strike="noStrike">
                        <a:solidFill>
                          <a:srgbClr val="000000"/>
                        </a:solidFill>
                        <a:effectLst/>
                        <a:latin typeface="Times New Roman" panose="02020603050405020304" pitchFamily="18" charset="0"/>
                      </a:endParaRPr>
                    </a:p>
                  </a:txBody>
                  <a:tcPr marL="8820" marR="8820" marT="8820" marB="0" anchor="ctr"/>
                </a:tc>
                <a:extLst>
                  <a:ext uri="{0D108BD9-81ED-4DB2-BD59-A6C34878D82A}">
                    <a16:rowId xmlns:a16="http://schemas.microsoft.com/office/drawing/2014/main" val="2363645004"/>
                  </a:ext>
                </a:extLst>
              </a:tr>
              <a:tr h="253906">
                <a:tc>
                  <a:txBody>
                    <a:bodyPr/>
                    <a:lstStyle/>
                    <a:p>
                      <a:pPr algn="l" fontAlgn="ctr"/>
                      <a:r>
                        <a:rPr lang="en-ID" sz="1100" u="none" strike="noStrike" dirty="0">
                          <a:effectLst/>
                        </a:rPr>
                        <a:t>CLR-NB</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ctr" fontAlgn="ct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693456950"/>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CLR-K-NN</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4212795965"/>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CLR-DT</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2424712005"/>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CLR-RF</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2033901405"/>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CLR-ANN</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2502827505"/>
                  </a:ext>
                </a:extLst>
              </a:tr>
              <a:tr h="225694">
                <a:tc rowSpan="2">
                  <a:txBody>
                    <a:bodyPr/>
                    <a:lstStyle/>
                    <a:p>
                      <a:pPr algn="ctr" fontAlgn="ctr"/>
                      <a:r>
                        <a:rPr lang="en-ID" sz="1100" u="none" strike="noStrike" dirty="0">
                          <a:effectLst/>
                        </a:rPr>
                        <a:t>MLC-CLR-ML</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gridSpan="10">
                  <a:txBody>
                    <a:bodyPr/>
                    <a:lstStyle/>
                    <a:p>
                      <a:pPr algn="ctr" fontAlgn="ctr"/>
                      <a:r>
                        <a:rPr lang="en-ID" sz="1000" u="none" strike="noStrike" dirty="0">
                          <a:effectLst/>
                        </a:rPr>
                        <a:t>Label Based Matric</a:t>
                      </a:r>
                      <a:endParaRPr lang="en-ID" sz="1000" b="1" i="0" u="none" strike="noStrike" dirty="0">
                        <a:solidFill>
                          <a:srgbClr val="000000"/>
                        </a:solidFill>
                        <a:effectLst/>
                        <a:latin typeface="Calibri" panose="020F0502020204030204" pitchFamily="34" charset="0"/>
                      </a:endParaRPr>
                    </a:p>
                  </a:txBody>
                  <a:tcPr marL="8820" marR="8820" marT="882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74130270"/>
                  </a:ext>
                </a:extLst>
              </a:tr>
              <a:tr h="465494">
                <a:tc vMerge="1">
                  <a:txBody>
                    <a:bodyPr/>
                    <a:lstStyle/>
                    <a:p>
                      <a:endParaRPr lang="en-US"/>
                    </a:p>
                  </a:txBody>
                  <a:tcPr/>
                </a:tc>
                <a:tc>
                  <a:txBody>
                    <a:bodyPr/>
                    <a:lstStyle/>
                    <a:p>
                      <a:pPr algn="ctr" fontAlgn="ctr"/>
                      <a:r>
                        <a:rPr lang="en-ID" sz="1000" u="none" strike="noStrike">
                          <a:effectLst/>
                        </a:rPr>
                        <a:t>Accuracy (micro)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Accuracy (macro)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Precision (micro)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Precision (macro)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Recall (micro)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Recall (macro)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F1-Score (micro)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F1-Score (macro)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AUC  (micro)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AUC (macro)</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83239949"/>
                  </a:ext>
                </a:extLst>
              </a:tr>
              <a:tr h="253906">
                <a:tc>
                  <a:txBody>
                    <a:bodyPr/>
                    <a:lstStyle/>
                    <a:p>
                      <a:pPr algn="l" fontAlgn="ctr"/>
                      <a:r>
                        <a:rPr lang="en-ID" sz="1100" u="none" strike="noStrike" dirty="0">
                          <a:effectLst/>
                        </a:rPr>
                        <a:t>CLR-NB</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2273496900"/>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CLR-K-NN</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dirty="0">
                          <a:effectLst/>
                        </a:rPr>
                        <a:t> </a:t>
                      </a:r>
                      <a:endParaRPr lang="en-ID" sz="1000" b="1" i="0" u="none" strike="noStrike" dirty="0">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481330734"/>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CLR-DT</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dirty="0">
                          <a:effectLst/>
                        </a:rPr>
                        <a:t> </a:t>
                      </a:r>
                      <a:endParaRPr lang="en-ID" sz="1000" b="1" i="0" u="none" strike="noStrike" dirty="0">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3220126107"/>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CLR-RF</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327969914"/>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CLR-ANN</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dirty="0">
                          <a:effectLst/>
                        </a:rPr>
                        <a:t> </a:t>
                      </a:r>
                      <a:endParaRPr lang="en-ID" sz="1000" b="1" i="0" u="none" strike="noStrike" dirty="0">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1139064364"/>
                  </a:ext>
                </a:extLst>
              </a:tr>
            </a:tbl>
          </a:graphicData>
        </a:graphic>
      </p:graphicFrame>
      <p:sp>
        <p:nvSpPr>
          <p:cNvPr id="4" name="Slide Number Placeholder 3">
            <a:extLst>
              <a:ext uri="{FF2B5EF4-FFF2-40B4-BE49-F238E27FC236}">
                <a16:creationId xmlns:a16="http://schemas.microsoft.com/office/drawing/2014/main" id="{19F4D1DC-6B10-8CC8-D5F1-D8C4284A599B}"/>
              </a:ext>
            </a:extLst>
          </p:cNvPr>
          <p:cNvSpPr>
            <a:spLocks noGrp="1"/>
          </p:cNvSpPr>
          <p:nvPr>
            <p:ph type="sldNum" sz="quarter" idx="12"/>
          </p:nvPr>
        </p:nvSpPr>
        <p:spPr/>
        <p:txBody>
          <a:bodyPr/>
          <a:lstStyle/>
          <a:p>
            <a:fld id="{A9708F84-B0AC-42AD-A9DD-AFF41622BAFA}" type="slidenum">
              <a:rPr lang="en-US" smtClean="0"/>
              <a:t>50</a:t>
            </a:fld>
            <a:endParaRPr lang="en-US"/>
          </a:p>
        </p:txBody>
      </p:sp>
      <p:sp>
        <p:nvSpPr>
          <p:cNvPr id="7" name="TextBox 6">
            <a:extLst>
              <a:ext uri="{FF2B5EF4-FFF2-40B4-BE49-F238E27FC236}">
                <a16:creationId xmlns:a16="http://schemas.microsoft.com/office/drawing/2014/main" id="{851F6B0E-5A12-8A85-4367-DF7562E3CADA}"/>
              </a:ext>
            </a:extLst>
          </p:cNvPr>
          <p:cNvSpPr txBox="1"/>
          <p:nvPr/>
        </p:nvSpPr>
        <p:spPr>
          <a:xfrm>
            <a:off x="230393" y="5646700"/>
            <a:ext cx="11343540" cy="1137171"/>
          </a:xfrm>
          <a:prstGeom prst="rect">
            <a:avLst/>
          </a:prstGeom>
          <a:noFill/>
        </p:spPr>
        <p:txBody>
          <a:bodyPr wrap="square">
            <a:spAutoFit/>
          </a:bodyPr>
          <a:lstStyle/>
          <a:p>
            <a:pPr algn="just">
              <a:lnSpc>
                <a:spcPct val="115000"/>
              </a:lnSpc>
            </a:pPr>
            <a:r>
              <a:rPr lang="en-ID" sz="1200" dirty="0">
                <a:effectLst/>
                <a:latin typeface="Times New Roman" panose="02020603050405020304" pitchFamily="18" charset="0"/>
                <a:ea typeface="Times New Roman" panose="02020603050405020304" pitchFamily="18" charset="0"/>
              </a:rPr>
              <a:t>NB: Sub-set Accuracy; SA; Hamming Loss: HL; </a:t>
            </a:r>
            <a:r>
              <a:rPr lang="en-ID" sz="1200" dirty="0" err="1">
                <a:effectLst/>
                <a:latin typeface="Times New Roman" panose="02020603050405020304" pitchFamily="18" charset="0"/>
                <a:ea typeface="Times New Roman" panose="02020603050405020304" pitchFamily="18" charset="0"/>
              </a:rPr>
              <a:t>Accuracy</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A</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Precision</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Recalle</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R</a:t>
            </a:r>
            <a:r>
              <a:rPr lang="en-ID" sz="1200" baseline="-25000" dirty="0">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;F1-Score</a:t>
            </a:r>
            <a:r>
              <a:rPr lang="en-ID" sz="1200" baseline="-25000" dirty="0">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F1-S</a:t>
            </a:r>
            <a:r>
              <a:rPr lang="en-ID" sz="1200" baseline="-25000" dirty="0">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One Error: OE; </a:t>
            </a:r>
            <a:r>
              <a:rPr lang="en-ID" sz="1200" dirty="0" err="1">
                <a:effectLst/>
                <a:latin typeface="Times New Roman" panose="02020603050405020304" pitchFamily="18" charset="0"/>
                <a:ea typeface="Times New Roman" panose="02020603050405020304" pitchFamily="18" charset="0"/>
              </a:rPr>
              <a:t>Covarage</a:t>
            </a:r>
            <a:r>
              <a:rPr lang="en-ID" sz="1200" dirty="0">
                <a:effectLst/>
                <a:latin typeface="Times New Roman" panose="02020603050405020304" pitchFamily="18" charset="0"/>
                <a:ea typeface="Times New Roman" panose="02020603050405020304" pitchFamily="18" charset="0"/>
              </a:rPr>
              <a:t>: C; </a:t>
            </a:r>
            <a:r>
              <a:rPr lang="en-ID" sz="1200" dirty="0" err="1">
                <a:effectLst/>
                <a:latin typeface="Times New Roman" panose="02020603050405020304" pitchFamily="18" charset="0"/>
                <a:ea typeface="Times New Roman" panose="02020603050405020304" pitchFamily="18" charset="0"/>
              </a:rPr>
              <a:t>Rangking</a:t>
            </a:r>
            <a:r>
              <a:rPr lang="en-ID" sz="1200" dirty="0">
                <a:effectLst/>
                <a:latin typeface="Times New Roman" panose="02020603050405020304" pitchFamily="18" charset="0"/>
                <a:ea typeface="Times New Roman" panose="02020603050405020304" pitchFamily="18" charset="0"/>
              </a:rPr>
              <a:t> Loss: RL; Average precision: A</a:t>
            </a:r>
            <a:r>
              <a:rPr lang="en-ID" sz="1200" baseline="-25000" dirty="0">
                <a:effectLst/>
                <a:latin typeface="Times New Roman" panose="02020603050405020304" pitchFamily="18" charset="0"/>
                <a:ea typeface="Times New Roman" panose="02020603050405020304" pitchFamily="18" charset="0"/>
              </a:rPr>
              <a:t>p</a:t>
            </a:r>
            <a:r>
              <a:rPr lang="en-ID" sz="1200" dirty="0">
                <a:effectLst/>
                <a:latin typeface="Times New Roman" panose="02020603050405020304" pitchFamily="18" charset="0"/>
                <a:ea typeface="Times New Roman" panose="02020603050405020304" pitchFamily="18" charset="0"/>
              </a:rPr>
              <a:t>.</a:t>
            </a:r>
          </a:p>
          <a:p>
            <a:pPr algn="just">
              <a:lnSpc>
                <a:spcPct val="115000"/>
              </a:lnSpc>
            </a:pPr>
            <a:endParaRPr lang="en-ID" sz="1200" dirty="0">
              <a:effectLst/>
              <a:latin typeface="Times New Roman" panose="02020603050405020304" pitchFamily="18" charset="0"/>
              <a:ea typeface="Times New Roman" panose="02020603050405020304" pitchFamily="18" charset="0"/>
            </a:endParaRPr>
          </a:p>
          <a:p>
            <a:pPr algn="just">
              <a:lnSpc>
                <a:spcPct val="115000"/>
              </a:lnSpc>
            </a:pPr>
            <a:r>
              <a:rPr lang="en-ID" sz="1200" dirty="0">
                <a:effectLst/>
                <a:latin typeface="Times New Roman" panose="02020603050405020304" pitchFamily="18" charset="0"/>
                <a:ea typeface="Times New Roman" panose="02020603050405020304" pitchFamily="18" charset="0"/>
              </a:rPr>
              <a:t>NB: Accuracy(micro): ;Accuracy(macro): ; Precision(micro): ;Precision(macro): ;Recall (micro): ; Recall (macro): ; F1-Score (micro): ; F1-Score (macro): ;AUC (micro): ; AUC (macro)</a:t>
            </a:r>
          </a:p>
        </p:txBody>
      </p:sp>
      <p:sp>
        <p:nvSpPr>
          <p:cNvPr id="3" name="TextBox 2">
            <a:extLst>
              <a:ext uri="{FF2B5EF4-FFF2-40B4-BE49-F238E27FC236}">
                <a16:creationId xmlns:a16="http://schemas.microsoft.com/office/drawing/2014/main" id="{FBBC906E-F003-FB3D-F92F-887152C05083}"/>
              </a:ext>
            </a:extLst>
          </p:cNvPr>
          <p:cNvSpPr txBox="1"/>
          <p:nvPr/>
        </p:nvSpPr>
        <p:spPr>
          <a:xfrm>
            <a:off x="129725" y="74129"/>
            <a:ext cx="6098796" cy="369332"/>
          </a:xfrm>
          <a:prstGeom prst="rect">
            <a:avLst/>
          </a:prstGeom>
          <a:noFill/>
        </p:spPr>
        <p:txBody>
          <a:bodyPr wrap="square">
            <a:spAutoFit/>
          </a:bodyPr>
          <a:lstStyle/>
          <a:p>
            <a:r>
              <a:rPr lang="en-US" dirty="0"/>
              <a:t>Experimental settings for PT-BR-CC-LP-CLR</a:t>
            </a:r>
          </a:p>
        </p:txBody>
      </p:sp>
    </p:spTree>
    <p:extLst>
      <p:ext uri="{BB962C8B-B14F-4D97-AF65-F5344CB8AC3E}">
        <p14:creationId xmlns:p14="http://schemas.microsoft.com/office/powerpoint/2010/main" val="1446239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E7DB7-24C7-8DBC-4AFF-956F9B92BC84}"/>
              </a:ext>
            </a:extLst>
          </p:cNvPr>
          <p:cNvSpPr>
            <a:spLocks noGrp="1"/>
          </p:cNvSpPr>
          <p:nvPr>
            <p:ph type="title"/>
          </p:nvPr>
        </p:nvSpPr>
        <p:spPr>
          <a:xfrm>
            <a:off x="388292" y="365125"/>
            <a:ext cx="10965508" cy="1325563"/>
          </a:xfrm>
        </p:spPr>
        <p:txBody>
          <a:bodyPr/>
          <a:lstStyle/>
          <a:p>
            <a:pPr algn="ctr"/>
            <a:r>
              <a:rPr lang="en-US" dirty="0"/>
              <a:t>Algorithm Adaptation (AA)</a:t>
            </a:r>
          </a:p>
        </p:txBody>
      </p:sp>
      <p:graphicFrame>
        <p:nvGraphicFramePr>
          <p:cNvPr id="5" name="Content Placeholder 4">
            <a:extLst>
              <a:ext uri="{FF2B5EF4-FFF2-40B4-BE49-F238E27FC236}">
                <a16:creationId xmlns:a16="http://schemas.microsoft.com/office/drawing/2014/main" id="{CC19A7EC-F1D3-4958-4A31-DFD7D1733F8A}"/>
              </a:ext>
            </a:extLst>
          </p:cNvPr>
          <p:cNvGraphicFramePr>
            <a:graphicFrameLocks noGrp="1"/>
          </p:cNvGraphicFramePr>
          <p:nvPr>
            <p:ph idx="1"/>
          </p:nvPr>
        </p:nvGraphicFramePr>
        <p:xfrm>
          <a:off x="572264" y="1690688"/>
          <a:ext cx="10781536" cy="3752165"/>
        </p:xfrm>
        <a:graphic>
          <a:graphicData uri="http://schemas.openxmlformats.org/drawingml/2006/table">
            <a:tbl>
              <a:tblPr>
                <a:tableStyleId>{D7AC3CCA-C797-4891-BE02-D94E43425B78}</a:tableStyleId>
              </a:tblPr>
              <a:tblGrid>
                <a:gridCol w="1157096">
                  <a:extLst>
                    <a:ext uri="{9D8B030D-6E8A-4147-A177-3AD203B41FA5}">
                      <a16:colId xmlns:a16="http://schemas.microsoft.com/office/drawing/2014/main" val="1148435574"/>
                    </a:ext>
                  </a:extLst>
                </a:gridCol>
                <a:gridCol w="1157096">
                  <a:extLst>
                    <a:ext uri="{9D8B030D-6E8A-4147-A177-3AD203B41FA5}">
                      <a16:colId xmlns:a16="http://schemas.microsoft.com/office/drawing/2014/main" val="2539719433"/>
                    </a:ext>
                  </a:extLst>
                </a:gridCol>
                <a:gridCol w="940816">
                  <a:extLst>
                    <a:ext uri="{9D8B030D-6E8A-4147-A177-3AD203B41FA5}">
                      <a16:colId xmlns:a16="http://schemas.microsoft.com/office/drawing/2014/main" val="1827520193"/>
                    </a:ext>
                  </a:extLst>
                </a:gridCol>
                <a:gridCol w="940816">
                  <a:extLst>
                    <a:ext uri="{9D8B030D-6E8A-4147-A177-3AD203B41FA5}">
                      <a16:colId xmlns:a16="http://schemas.microsoft.com/office/drawing/2014/main" val="4175562553"/>
                    </a:ext>
                  </a:extLst>
                </a:gridCol>
                <a:gridCol w="940816">
                  <a:extLst>
                    <a:ext uri="{9D8B030D-6E8A-4147-A177-3AD203B41FA5}">
                      <a16:colId xmlns:a16="http://schemas.microsoft.com/office/drawing/2014/main" val="2761176907"/>
                    </a:ext>
                  </a:extLst>
                </a:gridCol>
                <a:gridCol w="940816">
                  <a:extLst>
                    <a:ext uri="{9D8B030D-6E8A-4147-A177-3AD203B41FA5}">
                      <a16:colId xmlns:a16="http://schemas.microsoft.com/office/drawing/2014/main" val="2312558447"/>
                    </a:ext>
                  </a:extLst>
                </a:gridCol>
                <a:gridCol w="940816">
                  <a:extLst>
                    <a:ext uri="{9D8B030D-6E8A-4147-A177-3AD203B41FA5}">
                      <a16:colId xmlns:a16="http://schemas.microsoft.com/office/drawing/2014/main" val="530859781"/>
                    </a:ext>
                  </a:extLst>
                </a:gridCol>
                <a:gridCol w="940816">
                  <a:extLst>
                    <a:ext uri="{9D8B030D-6E8A-4147-A177-3AD203B41FA5}">
                      <a16:colId xmlns:a16="http://schemas.microsoft.com/office/drawing/2014/main" val="50842854"/>
                    </a:ext>
                  </a:extLst>
                </a:gridCol>
                <a:gridCol w="940816">
                  <a:extLst>
                    <a:ext uri="{9D8B030D-6E8A-4147-A177-3AD203B41FA5}">
                      <a16:colId xmlns:a16="http://schemas.microsoft.com/office/drawing/2014/main" val="714176735"/>
                    </a:ext>
                  </a:extLst>
                </a:gridCol>
                <a:gridCol w="940816">
                  <a:extLst>
                    <a:ext uri="{9D8B030D-6E8A-4147-A177-3AD203B41FA5}">
                      <a16:colId xmlns:a16="http://schemas.microsoft.com/office/drawing/2014/main" val="1969004025"/>
                    </a:ext>
                  </a:extLst>
                </a:gridCol>
                <a:gridCol w="940816">
                  <a:extLst>
                    <a:ext uri="{9D8B030D-6E8A-4147-A177-3AD203B41FA5}">
                      <a16:colId xmlns:a16="http://schemas.microsoft.com/office/drawing/2014/main" val="1472069994"/>
                    </a:ext>
                  </a:extLst>
                </a:gridCol>
              </a:tblGrid>
              <a:tr h="239800">
                <a:tc rowSpan="2">
                  <a:txBody>
                    <a:bodyPr/>
                    <a:lstStyle/>
                    <a:p>
                      <a:pPr algn="ctr" fontAlgn="ctr"/>
                      <a:r>
                        <a:rPr lang="en-ID" sz="1100" u="none" strike="noStrike" dirty="0">
                          <a:effectLst/>
                        </a:rPr>
                        <a:t>MLC-AA-ML</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gridSpan="10">
                  <a:txBody>
                    <a:bodyPr/>
                    <a:lstStyle/>
                    <a:p>
                      <a:pPr algn="ctr" fontAlgn="ctr"/>
                      <a:r>
                        <a:rPr lang="en-ID" sz="1100" u="none" strike="noStrike">
                          <a:effectLst/>
                        </a:rPr>
                        <a:t>Example Based Matric</a:t>
                      </a:r>
                      <a:endParaRPr lang="en-ID" sz="1100" b="1" i="0" u="none" strike="noStrike">
                        <a:solidFill>
                          <a:srgbClr val="000000"/>
                        </a:solidFill>
                        <a:effectLst/>
                        <a:latin typeface="Times New Roman" panose="02020603050405020304" pitchFamily="18" charset="0"/>
                      </a:endParaRPr>
                    </a:p>
                  </a:txBody>
                  <a:tcPr marL="8820" marR="8820" marT="882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70067048"/>
                  </a:ext>
                </a:extLst>
              </a:tr>
              <a:tr h="282117">
                <a:tc vMerge="1">
                  <a:txBody>
                    <a:bodyPr/>
                    <a:lstStyle/>
                    <a:p>
                      <a:endParaRPr lang="en-US"/>
                    </a:p>
                  </a:txBody>
                  <a:tcPr/>
                </a:tc>
                <a:tc>
                  <a:txBody>
                    <a:bodyPr/>
                    <a:lstStyle/>
                    <a:p>
                      <a:pPr algn="ctr" fontAlgn="ctr"/>
                      <a:r>
                        <a:rPr lang="en-ID" sz="1100" u="none" strike="noStrike">
                          <a:effectLst/>
                        </a:rPr>
                        <a:t>SA</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HL</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A</a:t>
                      </a:r>
                      <a:r>
                        <a:rPr lang="en-ID" sz="1100" u="none" strike="noStrike" baseline="-25000">
                          <a:effectLst/>
                        </a:rPr>
                        <a:t>exp</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P</a:t>
                      </a:r>
                      <a:r>
                        <a:rPr lang="en-ID" sz="1100" u="none" strike="noStrike" baseline="-25000">
                          <a:effectLst/>
                        </a:rPr>
                        <a:t>exp</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R</a:t>
                      </a:r>
                      <a:r>
                        <a:rPr lang="en-ID" sz="1100" u="none" strike="noStrike" baseline="-25000">
                          <a:effectLst/>
                        </a:rPr>
                        <a:t>exp</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F1-S</a:t>
                      </a:r>
                      <a:r>
                        <a:rPr lang="en-ID" sz="1100" u="none" strike="noStrike" baseline="-25000">
                          <a:effectLst/>
                        </a:rPr>
                        <a:t>exp</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OE</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C</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RL</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A</a:t>
                      </a:r>
                      <a:r>
                        <a:rPr lang="en-ID" sz="1100" u="none" strike="noStrike" baseline="-25000">
                          <a:effectLst/>
                        </a:rPr>
                        <a:t>p</a:t>
                      </a:r>
                      <a:endParaRPr lang="en-ID" sz="1100" b="1" i="0" u="none" strike="noStrike">
                        <a:solidFill>
                          <a:srgbClr val="000000"/>
                        </a:solidFill>
                        <a:effectLst/>
                        <a:latin typeface="Times New Roman" panose="02020603050405020304" pitchFamily="18" charset="0"/>
                      </a:endParaRPr>
                    </a:p>
                  </a:txBody>
                  <a:tcPr marL="8820" marR="8820" marT="8820" marB="0" anchor="ctr"/>
                </a:tc>
                <a:extLst>
                  <a:ext uri="{0D108BD9-81ED-4DB2-BD59-A6C34878D82A}">
                    <a16:rowId xmlns:a16="http://schemas.microsoft.com/office/drawing/2014/main" val="2363645004"/>
                  </a:ext>
                </a:extLst>
              </a:tr>
              <a:tr h="253906">
                <a:tc>
                  <a:txBody>
                    <a:bodyPr/>
                    <a:lstStyle/>
                    <a:p>
                      <a:pPr algn="l" fontAlgn="ctr"/>
                      <a:r>
                        <a:rPr lang="en-ID" sz="1100" u="none" strike="noStrike" dirty="0">
                          <a:effectLst/>
                        </a:rPr>
                        <a:t>AA-NB</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ctr" fontAlgn="ct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693456950"/>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AA-K-NN</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4212795965"/>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AA-DT</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2424712005"/>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AA-RF</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2033901405"/>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AA-ANN</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2502827505"/>
                  </a:ext>
                </a:extLst>
              </a:tr>
              <a:tr h="225694">
                <a:tc rowSpan="2">
                  <a:txBody>
                    <a:bodyPr/>
                    <a:lstStyle/>
                    <a:p>
                      <a:pPr algn="ctr" fontAlgn="ctr"/>
                      <a:r>
                        <a:rPr lang="en-ID" sz="1100" u="none" strike="noStrike" dirty="0">
                          <a:effectLst/>
                        </a:rPr>
                        <a:t>MLC-AA-ML</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gridSpan="10">
                  <a:txBody>
                    <a:bodyPr/>
                    <a:lstStyle/>
                    <a:p>
                      <a:pPr algn="ctr" fontAlgn="ctr"/>
                      <a:r>
                        <a:rPr lang="en-ID" sz="1000" u="none" strike="noStrike" dirty="0">
                          <a:effectLst/>
                        </a:rPr>
                        <a:t>Label Based Matric</a:t>
                      </a:r>
                      <a:endParaRPr lang="en-ID" sz="1000" b="1" i="0" u="none" strike="noStrike" dirty="0">
                        <a:solidFill>
                          <a:srgbClr val="000000"/>
                        </a:solidFill>
                        <a:effectLst/>
                        <a:latin typeface="Calibri" panose="020F0502020204030204" pitchFamily="34" charset="0"/>
                      </a:endParaRPr>
                    </a:p>
                  </a:txBody>
                  <a:tcPr marL="8820" marR="8820" marT="882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74130270"/>
                  </a:ext>
                </a:extLst>
              </a:tr>
              <a:tr h="465494">
                <a:tc vMerge="1">
                  <a:txBody>
                    <a:bodyPr/>
                    <a:lstStyle/>
                    <a:p>
                      <a:endParaRPr lang="en-US"/>
                    </a:p>
                  </a:txBody>
                  <a:tcPr/>
                </a:tc>
                <a:tc>
                  <a:txBody>
                    <a:bodyPr/>
                    <a:lstStyle/>
                    <a:p>
                      <a:pPr algn="ctr" fontAlgn="ctr"/>
                      <a:r>
                        <a:rPr lang="en-ID" sz="1000" u="none" strike="noStrike" dirty="0">
                          <a:effectLst/>
                        </a:rPr>
                        <a:t>Accuracy (micro)</a:t>
                      </a:r>
                      <a:endParaRPr lang="en-ID" sz="1000" b="1" i="0" u="none" strike="noStrike" dirty="0">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Accuracy (macro)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Precision (micro)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Precision (macro)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Recall (micro)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Recall (macro)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F1-Score (micro)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F1-Score (macro)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AUC  (micro)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AUC (macro)</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83239949"/>
                  </a:ext>
                </a:extLst>
              </a:tr>
              <a:tr h="253906">
                <a:tc>
                  <a:txBody>
                    <a:bodyPr/>
                    <a:lstStyle/>
                    <a:p>
                      <a:pPr algn="l" fontAlgn="ctr"/>
                      <a:r>
                        <a:rPr lang="en-ID" sz="1100" u="none" strike="noStrike" dirty="0">
                          <a:effectLst/>
                        </a:rPr>
                        <a:t>AA-NB</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dirty="0">
                          <a:effectLst/>
                        </a:rPr>
                        <a:t> </a:t>
                      </a:r>
                      <a:endParaRPr lang="en-ID" sz="1000" b="1" i="0" u="none" strike="noStrike" dirty="0">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2273496900"/>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AA-K-NN</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dirty="0">
                          <a:effectLst/>
                        </a:rPr>
                        <a:t> </a:t>
                      </a:r>
                      <a:endParaRPr lang="en-ID" sz="1000" b="1" i="0" u="none" strike="noStrike" dirty="0">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481330734"/>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AA-DT</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dirty="0">
                          <a:effectLst/>
                        </a:rPr>
                        <a:t> </a:t>
                      </a:r>
                      <a:endParaRPr lang="en-ID" sz="1000" b="1" i="0" u="none" strike="noStrike" dirty="0">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3220126107"/>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AA-RF</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327969914"/>
                  </a:ext>
                </a:extLst>
              </a:tr>
              <a:tr h="2539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AA-ANN</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dirty="0">
                          <a:effectLst/>
                        </a:rPr>
                        <a:t> </a:t>
                      </a:r>
                      <a:endParaRPr lang="en-ID" sz="1000" b="1" i="0" u="none" strike="noStrike" dirty="0">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1139064364"/>
                  </a:ext>
                </a:extLst>
              </a:tr>
            </a:tbl>
          </a:graphicData>
        </a:graphic>
      </p:graphicFrame>
      <p:sp>
        <p:nvSpPr>
          <p:cNvPr id="4" name="Slide Number Placeholder 3">
            <a:extLst>
              <a:ext uri="{FF2B5EF4-FFF2-40B4-BE49-F238E27FC236}">
                <a16:creationId xmlns:a16="http://schemas.microsoft.com/office/drawing/2014/main" id="{19F4D1DC-6B10-8CC8-D5F1-D8C4284A599B}"/>
              </a:ext>
            </a:extLst>
          </p:cNvPr>
          <p:cNvSpPr>
            <a:spLocks noGrp="1"/>
          </p:cNvSpPr>
          <p:nvPr>
            <p:ph type="sldNum" sz="quarter" idx="12"/>
          </p:nvPr>
        </p:nvSpPr>
        <p:spPr/>
        <p:txBody>
          <a:bodyPr/>
          <a:lstStyle/>
          <a:p>
            <a:fld id="{A9708F84-B0AC-42AD-A9DD-AFF41622BAFA}" type="slidenum">
              <a:rPr lang="en-US" smtClean="0"/>
              <a:t>51</a:t>
            </a:fld>
            <a:endParaRPr lang="en-US"/>
          </a:p>
        </p:txBody>
      </p:sp>
      <p:sp>
        <p:nvSpPr>
          <p:cNvPr id="7" name="TextBox 6">
            <a:extLst>
              <a:ext uri="{FF2B5EF4-FFF2-40B4-BE49-F238E27FC236}">
                <a16:creationId xmlns:a16="http://schemas.microsoft.com/office/drawing/2014/main" id="{851F6B0E-5A12-8A85-4367-DF7562E3CADA}"/>
              </a:ext>
            </a:extLst>
          </p:cNvPr>
          <p:cNvSpPr txBox="1"/>
          <p:nvPr/>
        </p:nvSpPr>
        <p:spPr>
          <a:xfrm>
            <a:off x="230393" y="5646700"/>
            <a:ext cx="11343540" cy="1137171"/>
          </a:xfrm>
          <a:prstGeom prst="rect">
            <a:avLst/>
          </a:prstGeom>
          <a:noFill/>
        </p:spPr>
        <p:txBody>
          <a:bodyPr wrap="square">
            <a:spAutoFit/>
          </a:bodyPr>
          <a:lstStyle/>
          <a:p>
            <a:pPr algn="just">
              <a:lnSpc>
                <a:spcPct val="115000"/>
              </a:lnSpc>
            </a:pPr>
            <a:r>
              <a:rPr lang="en-ID" sz="1200" dirty="0">
                <a:effectLst/>
                <a:latin typeface="Times New Roman" panose="02020603050405020304" pitchFamily="18" charset="0"/>
                <a:ea typeface="Times New Roman" panose="02020603050405020304" pitchFamily="18" charset="0"/>
              </a:rPr>
              <a:t>NB: Sub-set Accuracy; SA; Hamming Loss: HL; </a:t>
            </a:r>
            <a:r>
              <a:rPr lang="en-ID" sz="1200" dirty="0" err="1">
                <a:effectLst/>
                <a:latin typeface="Times New Roman" panose="02020603050405020304" pitchFamily="18" charset="0"/>
                <a:ea typeface="Times New Roman" panose="02020603050405020304" pitchFamily="18" charset="0"/>
              </a:rPr>
              <a:t>Accuracy</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A</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Precision</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Recalle</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R</a:t>
            </a:r>
            <a:r>
              <a:rPr lang="en-ID" sz="1200" baseline="-25000" dirty="0">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;F1-Score</a:t>
            </a:r>
            <a:r>
              <a:rPr lang="en-ID" sz="1200" baseline="-25000" dirty="0">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F1-S</a:t>
            </a:r>
            <a:r>
              <a:rPr lang="en-ID" sz="1200" baseline="-25000" dirty="0">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One Error: OE; </a:t>
            </a:r>
            <a:r>
              <a:rPr lang="en-ID" sz="1200" dirty="0" err="1">
                <a:effectLst/>
                <a:latin typeface="Times New Roman" panose="02020603050405020304" pitchFamily="18" charset="0"/>
                <a:ea typeface="Times New Roman" panose="02020603050405020304" pitchFamily="18" charset="0"/>
              </a:rPr>
              <a:t>Covarage</a:t>
            </a:r>
            <a:r>
              <a:rPr lang="en-ID" sz="1200" dirty="0">
                <a:effectLst/>
                <a:latin typeface="Times New Roman" panose="02020603050405020304" pitchFamily="18" charset="0"/>
                <a:ea typeface="Times New Roman" panose="02020603050405020304" pitchFamily="18" charset="0"/>
              </a:rPr>
              <a:t>: C; </a:t>
            </a:r>
            <a:r>
              <a:rPr lang="en-ID" sz="1200" dirty="0" err="1">
                <a:effectLst/>
                <a:latin typeface="Times New Roman" panose="02020603050405020304" pitchFamily="18" charset="0"/>
                <a:ea typeface="Times New Roman" panose="02020603050405020304" pitchFamily="18" charset="0"/>
              </a:rPr>
              <a:t>Rangking</a:t>
            </a:r>
            <a:r>
              <a:rPr lang="en-ID" sz="1200" dirty="0">
                <a:effectLst/>
                <a:latin typeface="Times New Roman" panose="02020603050405020304" pitchFamily="18" charset="0"/>
                <a:ea typeface="Times New Roman" panose="02020603050405020304" pitchFamily="18" charset="0"/>
              </a:rPr>
              <a:t> Loss: RL; Average precision: A</a:t>
            </a:r>
            <a:r>
              <a:rPr lang="en-ID" sz="1200" baseline="-25000" dirty="0">
                <a:effectLst/>
                <a:latin typeface="Times New Roman" panose="02020603050405020304" pitchFamily="18" charset="0"/>
                <a:ea typeface="Times New Roman" panose="02020603050405020304" pitchFamily="18" charset="0"/>
              </a:rPr>
              <a:t>p</a:t>
            </a:r>
            <a:r>
              <a:rPr lang="en-ID" sz="1200" dirty="0">
                <a:effectLst/>
                <a:latin typeface="Times New Roman" panose="02020603050405020304" pitchFamily="18" charset="0"/>
                <a:ea typeface="Times New Roman" panose="02020603050405020304" pitchFamily="18" charset="0"/>
              </a:rPr>
              <a:t>.</a:t>
            </a:r>
          </a:p>
          <a:p>
            <a:pPr algn="just">
              <a:lnSpc>
                <a:spcPct val="115000"/>
              </a:lnSpc>
            </a:pPr>
            <a:endParaRPr lang="en-ID" sz="1200" dirty="0">
              <a:effectLst/>
              <a:latin typeface="Times New Roman" panose="02020603050405020304" pitchFamily="18" charset="0"/>
              <a:ea typeface="Times New Roman" panose="02020603050405020304" pitchFamily="18" charset="0"/>
            </a:endParaRPr>
          </a:p>
          <a:p>
            <a:pPr algn="just">
              <a:lnSpc>
                <a:spcPct val="115000"/>
              </a:lnSpc>
            </a:pPr>
            <a:r>
              <a:rPr lang="en-ID" sz="1200" dirty="0">
                <a:effectLst/>
                <a:latin typeface="Times New Roman" panose="02020603050405020304" pitchFamily="18" charset="0"/>
                <a:ea typeface="Times New Roman" panose="02020603050405020304" pitchFamily="18" charset="0"/>
              </a:rPr>
              <a:t>NB: Accuracy(micro): ;Accuracy(macro): ; Precision(micro): ;Precision(macro): ;Recall (micro): ; Recall (macro): ; F1-Score (micro): ; F1-Score (macro): ;AUC (micro): ; AUC (macro)</a:t>
            </a:r>
          </a:p>
        </p:txBody>
      </p:sp>
      <p:sp>
        <p:nvSpPr>
          <p:cNvPr id="3" name="TextBox 2">
            <a:extLst>
              <a:ext uri="{FF2B5EF4-FFF2-40B4-BE49-F238E27FC236}">
                <a16:creationId xmlns:a16="http://schemas.microsoft.com/office/drawing/2014/main" id="{B12B9F54-9A21-0819-2036-D821DAE306EE}"/>
              </a:ext>
            </a:extLst>
          </p:cNvPr>
          <p:cNvSpPr txBox="1"/>
          <p:nvPr/>
        </p:nvSpPr>
        <p:spPr>
          <a:xfrm>
            <a:off x="230393" y="180459"/>
            <a:ext cx="6098796" cy="369332"/>
          </a:xfrm>
          <a:prstGeom prst="rect">
            <a:avLst/>
          </a:prstGeom>
          <a:noFill/>
        </p:spPr>
        <p:txBody>
          <a:bodyPr wrap="square">
            <a:spAutoFit/>
          </a:bodyPr>
          <a:lstStyle/>
          <a:p>
            <a:r>
              <a:rPr lang="en-US" dirty="0"/>
              <a:t>Experimental settings for AA</a:t>
            </a:r>
          </a:p>
        </p:txBody>
      </p:sp>
    </p:spTree>
    <p:extLst>
      <p:ext uri="{BB962C8B-B14F-4D97-AF65-F5344CB8AC3E}">
        <p14:creationId xmlns:p14="http://schemas.microsoft.com/office/powerpoint/2010/main" val="35816007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9B5F500-9437-A93A-5AB1-00E218F4618E}"/>
              </a:ext>
            </a:extLst>
          </p:cNvPr>
          <p:cNvSpPr>
            <a:spLocks noGrp="1"/>
          </p:cNvSpPr>
          <p:nvPr>
            <p:ph type="ctrTitle"/>
          </p:nvPr>
        </p:nvSpPr>
        <p:spPr>
          <a:xfrm>
            <a:off x="1524000" y="1293338"/>
            <a:ext cx="9144000" cy="3274592"/>
          </a:xfrm>
        </p:spPr>
        <p:txBody>
          <a:bodyPr anchor="ctr">
            <a:normAutofit/>
          </a:bodyPr>
          <a:lstStyle/>
          <a:p>
            <a:r>
              <a:rPr lang="en-US" sz="7200"/>
              <a:t>Algorithm Adaptation</a:t>
            </a:r>
          </a:p>
        </p:txBody>
      </p:sp>
      <p:sp>
        <p:nvSpPr>
          <p:cNvPr id="6" name="Subtitle 5">
            <a:extLst>
              <a:ext uri="{FF2B5EF4-FFF2-40B4-BE49-F238E27FC236}">
                <a16:creationId xmlns:a16="http://schemas.microsoft.com/office/drawing/2014/main" id="{3CADF60F-2492-94B2-6781-0A4D7550B34E}"/>
              </a:ext>
            </a:extLst>
          </p:cNvPr>
          <p:cNvSpPr>
            <a:spLocks noGrp="1"/>
          </p:cNvSpPr>
          <p:nvPr>
            <p:ph type="subTitle" idx="1"/>
          </p:nvPr>
        </p:nvSpPr>
        <p:spPr>
          <a:xfrm>
            <a:off x="1524000" y="5514052"/>
            <a:ext cx="9144000" cy="651910"/>
          </a:xfrm>
        </p:spPr>
        <p:txBody>
          <a:bodyPr anchor="ctr">
            <a:normAutofit/>
          </a:bodyPr>
          <a:lstStyle/>
          <a:p>
            <a:endParaRPr lang="en-US"/>
          </a:p>
        </p:txBody>
      </p:sp>
      <p:cxnSp>
        <p:nvCxnSpPr>
          <p:cNvPr id="17" name="Straight Connector 16">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4AE6AE40-7708-7E2C-3341-152493F4A1C8}"/>
              </a:ext>
            </a:extLst>
          </p:cNvPr>
          <p:cNvSpPr>
            <a:spLocks noGrp="1"/>
          </p:cNvSpPr>
          <p:nvPr>
            <p:ph type="sldNum" sz="quarter" idx="12"/>
          </p:nvPr>
        </p:nvSpPr>
        <p:spPr>
          <a:xfrm>
            <a:off x="8610600" y="6492240"/>
            <a:ext cx="2743200" cy="365125"/>
          </a:xfrm>
        </p:spPr>
        <p:txBody>
          <a:bodyPr>
            <a:normAutofit/>
          </a:bodyPr>
          <a:lstStyle/>
          <a:p>
            <a:pPr>
              <a:spcAft>
                <a:spcPts val="600"/>
              </a:spcAft>
            </a:pPr>
            <a:fld id="{A9708F84-B0AC-42AD-A9DD-AFF41622BAFA}" type="slidenum">
              <a:rPr lang="en-US" smtClean="0"/>
              <a:pPr>
                <a:spcAft>
                  <a:spcPts val="600"/>
                </a:spcAft>
              </a:pPr>
              <a:t>52</a:t>
            </a:fld>
            <a:endParaRPr lang="en-US"/>
          </a:p>
        </p:txBody>
      </p:sp>
    </p:spTree>
    <p:extLst>
      <p:ext uri="{BB962C8B-B14F-4D97-AF65-F5344CB8AC3E}">
        <p14:creationId xmlns:p14="http://schemas.microsoft.com/office/powerpoint/2010/main" val="100604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E7DB7-24C7-8DBC-4AFF-956F9B92BC84}"/>
              </a:ext>
            </a:extLst>
          </p:cNvPr>
          <p:cNvSpPr>
            <a:spLocks noGrp="1"/>
          </p:cNvSpPr>
          <p:nvPr>
            <p:ph type="title"/>
          </p:nvPr>
        </p:nvSpPr>
        <p:spPr/>
        <p:txBody>
          <a:bodyPr/>
          <a:lstStyle/>
          <a:p>
            <a:endParaRPr lang="en-US"/>
          </a:p>
        </p:txBody>
      </p:sp>
      <p:graphicFrame>
        <p:nvGraphicFramePr>
          <p:cNvPr id="5" name="Content Placeholder 4">
            <a:extLst>
              <a:ext uri="{FF2B5EF4-FFF2-40B4-BE49-F238E27FC236}">
                <a16:creationId xmlns:a16="http://schemas.microsoft.com/office/drawing/2014/main" id="{CC19A7EC-F1D3-4958-4A31-DFD7D1733F8A}"/>
              </a:ext>
            </a:extLst>
          </p:cNvPr>
          <p:cNvGraphicFramePr>
            <a:graphicFrameLocks noGrp="1"/>
          </p:cNvGraphicFramePr>
          <p:nvPr>
            <p:ph idx="1"/>
            <p:extLst>
              <p:ext uri="{D42A27DB-BD31-4B8C-83A1-F6EECF244321}">
                <p14:modId xmlns:p14="http://schemas.microsoft.com/office/powerpoint/2010/main" val="3088983817"/>
              </p:ext>
            </p:extLst>
          </p:nvPr>
        </p:nvGraphicFramePr>
        <p:xfrm>
          <a:off x="252085" y="212736"/>
          <a:ext cx="11343535" cy="5587995"/>
        </p:xfrm>
        <a:graphic>
          <a:graphicData uri="http://schemas.openxmlformats.org/drawingml/2006/table">
            <a:tbl>
              <a:tblPr>
                <a:tableStyleId>{D7AC3CCA-C797-4891-BE02-D94E43425B78}</a:tableStyleId>
              </a:tblPr>
              <a:tblGrid>
                <a:gridCol w="1848858">
                  <a:extLst>
                    <a:ext uri="{9D8B030D-6E8A-4147-A177-3AD203B41FA5}">
                      <a16:colId xmlns:a16="http://schemas.microsoft.com/office/drawing/2014/main" val="1148435574"/>
                    </a:ext>
                  </a:extLst>
                </a:gridCol>
                <a:gridCol w="585964">
                  <a:extLst>
                    <a:ext uri="{9D8B030D-6E8A-4147-A177-3AD203B41FA5}">
                      <a16:colId xmlns:a16="http://schemas.microsoft.com/office/drawing/2014/main" val="2539719433"/>
                    </a:ext>
                  </a:extLst>
                </a:gridCol>
                <a:gridCol w="989857">
                  <a:extLst>
                    <a:ext uri="{9D8B030D-6E8A-4147-A177-3AD203B41FA5}">
                      <a16:colId xmlns:a16="http://schemas.microsoft.com/office/drawing/2014/main" val="1827520193"/>
                    </a:ext>
                  </a:extLst>
                </a:gridCol>
                <a:gridCol w="989857">
                  <a:extLst>
                    <a:ext uri="{9D8B030D-6E8A-4147-A177-3AD203B41FA5}">
                      <a16:colId xmlns:a16="http://schemas.microsoft.com/office/drawing/2014/main" val="4175562553"/>
                    </a:ext>
                  </a:extLst>
                </a:gridCol>
                <a:gridCol w="989857">
                  <a:extLst>
                    <a:ext uri="{9D8B030D-6E8A-4147-A177-3AD203B41FA5}">
                      <a16:colId xmlns:a16="http://schemas.microsoft.com/office/drawing/2014/main" val="2761176907"/>
                    </a:ext>
                  </a:extLst>
                </a:gridCol>
                <a:gridCol w="989857">
                  <a:extLst>
                    <a:ext uri="{9D8B030D-6E8A-4147-A177-3AD203B41FA5}">
                      <a16:colId xmlns:a16="http://schemas.microsoft.com/office/drawing/2014/main" val="2312558447"/>
                    </a:ext>
                  </a:extLst>
                </a:gridCol>
                <a:gridCol w="989857">
                  <a:extLst>
                    <a:ext uri="{9D8B030D-6E8A-4147-A177-3AD203B41FA5}">
                      <a16:colId xmlns:a16="http://schemas.microsoft.com/office/drawing/2014/main" val="530859781"/>
                    </a:ext>
                  </a:extLst>
                </a:gridCol>
                <a:gridCol w="989857">
                  <a:extLst>
                    <a:ext uri="{9D8B030D-6E8A-4147-A177-3AD203B41FA5}">
                      <a16:colId xmlns:a16="http://schemas.microsoft.com/office/drawing/2014/main" val="50842854"/>
                    </a:ext>
                  </a:extLst>
                </a:gridCol>
                <a:gridCol w="989857">
                  <a:extLst>
                    <a:ext uri="{9D8B030D-6E8A-4147-A177-3AD203B41FA5}">
                      <a16:colId xmlns:a16="http://schemas.microsoft.com/office/drawing/2014/main" val="714176735"/>
                    </a:ext>
                  </a:extLst>
                </a:gridCol>
                <a:gridCol w="989857">
                  <a:extLst>
                    <a:ext uri="{9D8B030D-6E8A-4147-A177-3AD203B41FA5}">
                      <a16:colId xmlns:a16="http://schemas.microsoft.com/office/drawing/2014/main" val="1969004025"/>
                    </a:ext>
                  </a:extLst>
                </a:gridCol>
                <a:gridCol w="989857">
                  <a:extLst>
                    <a:ext uri="{9D8B030D-6E8A-4147-A177-3AD203B41FA5}">
                      <a16:colId xmlns:a16="http://schemas.microsoft.com/office/drawing/2014/main" val="1472069994"/>
                    </a:ext>
                  </a:extLst>
                </a:gridCol>
              </a:tblGrid>
              <a:tr h="227238">
                <a:tc rowSpan="2">
                  <a:txBody>
                    <a:bodyPr/>
                    <a:lstStyle/>
                    <a:p>
                      <a:pPr algn="ctr" fontAlgn="ctr"/>
                      <a:r>
                        <a:rPr lang="en-ID" sz="1100" u="none" strike="noStrike" dirty="0">
                          <a:effectLst/>
                        </a:rPr>
                        <a:t>MLC</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gridSpan="10">
                  <a:txBody>
                    <a:bodyPr/>
                    <a:lstStyle/>
                    <a:p>
                      <a:pPr algn="ctr" fontAlgn="ctr"/>
                      <a:r>
                        <a:rPr lang="en-ID" sz="1100" u="none" strike="noStrike">
                          <a:effectLst/>
                        </a:rPr>
                        <a:t>Example Based Matric</a:t>
                      </a:r>
                      <a:endParaRPr lang="en-ID" sz="1100" b="1" i="0" u="none" strike="noStrike">
                        <a:solidFill>
                          <a:srgbClr val="000000"/>
                        </a:solidFill>
                        <a:effectLst/>
                        <a:latin typeface="Times New Roman" panose="02020603050405020304" pitchFamily="18" charset="0"/>
                      </a:endParaRPr>
                    </a:p>
                  </a:txBody>
                  <a:tcPr marL="8820" marR="8820" marT="882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70067048"/>
                  </a:ext>
                </a:extLst>
              </a:tr>
              <a:tr h="282117">
                <a:tc vMerge="1">
                  <a:txBody>
                    <a:bodyPr/>
                    <a:lstStyle/>
                    <a:p>
                      <a:endParaRPr lang="en-US"/>
                    </a:p>
                  </a:txBody>
                  <a:tcPr/>
                </a:tc>
                <a:tc>
                  <a:txBody>
                    <a:bodyPr/>
                    <a:lstStyle/>
                    <a:p>
                      <a:pPr algn="ctr" fontAlgn="ctr"/>
                      <a:r>
                        <a:rPr lang="en-ID" sz="1100" u="none" strike="noStrike">
                          <a:effectLst/>
                        </a:rPr>
                        <a:t>SA</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HL</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A</a:t>
                      </a:r>
                      <a:r>
                        <a:rPr lang="en-ID" sz="1100" u="none" strike="noStrike" baseline="-25000">
                          <a:effectLst/>
                        </a:rPr>
                        <a:t>exp</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P</a:t>
                      </a:r>
                      <a:r>
                        <a:rPr lang="en-ID" sz="1100" u="none" strike="noStrike" baseline="-25000">
                          <a:effectLst/>
                        </a:rPr>
                        <a:t>exp</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R</a:t>
                      </a:r>
                      <a:r>
                        <a:rPr lang="en-ID" sz="1100" u="none" strike="noStrike" baseline="-25000">
                          <a:effectLst/>
                        </a:rPr>
                        <a:t>exp</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F1-S</a:t>
                      </a:r>
                      <a:r>
                        <a:rPr lang="en-ID" sz="1100" u="none" strike="noStrike" baseline="-25000">
                          <a:effectLst/>
                        </a:rPr>
                        <a:t>exp</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OE</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C</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RL</a:t>
                      </a:r>
                      <a:endParaRPr lang="en-ID" sz="1100" b="1" i="0" u="none" strike="noStrike">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100" u="none" strike="noStrike">
                          <a:effectLst/>
                        </a:rPr>
                        <a:t>A</a:t>
                      </a:r>
                      <a:r>
                        <a:rPr lang="en-ID" sz="1100" u="none" strike="noStrike" baseline="-25000">
                          <a:effectLst/>
                        </a:rPr>
                        <a:t>p</a:t>
                      </a:r>
                      <a:endParaRPr lang="en-ID" sz="1100" b="1" i="0" u="none" strike="noStrike">
                        <a:solidFill>
                          <a:srgbClr val="000000"/>
                        </a:solidFill>
                        <a:effectLst/>
                        <a:latin typeface="Times New Roman" panose="02020603050405020304" pitchFamily="18" charset="0"/>
                      </a:endParaRPr>
                    </a:p>
                  </a:txBody>
                  <a:tcPr marL="8820" marR="8820" marT="8820" marB="0" anchor="ctr"/>
                </a:tc>
                <a:extLst>
                  <a:ext uri="{0D108BD9-81ED-4DB2-BD59-A6C34878D82A}">
                    <a16:rowId xmlns:a16="http://schemas.microsoft.com/office/drawing/2014/main" val="2363645004"/>
                  </a:ext>
                </a:extLst>
              </a:tr>
              <a:tr h="25390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BR-DDN with </a:t>
                      </a:r>
                      <a:r>
                        <a:rPr lang="en-ID" sz="1100" u="none" strike="noStrike" dirty="0" err="1">
                          <a:effectLst/>
                        </a:rPr>
                        <a:t>Ddropout</a:t>
                      </a:r>
                      <a:r>
                        <a:rPr lang="en-ID" sz="1100" u="none" strike="noStrike" dirty="0">
                          <a:effectLst/>
                        </a:rPr>
                        <a:t> (Proposed Model)</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ctr" fontAlgn="ct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693456950"/>
                  </a:ext>
                </a:extLst>
              </a:tr>
              <a:tr h="25390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CC-AA-DDN with </a:t>
                      </a:r>
                      <a:r>
                        <a:rPr lang="en-ID" sz="1100" u="none" strike="noStrike" dirty="0" err="1">
                          <a:effectLst/>
                        </a:rPr>
                        <a:t>Ddropout</a:t>
                      </a:r>
                      <a:r>
                        <a:rPr lang="en-ID" sz="1100" u="none" strike="noStrike" dirty="0">
                          <a:effectLst/>
                        </a:rPr>
                        <a:t> (Proposed Model)</a:t>
                      </a:r>
                    </a:p>
                  </a:txBody>
                  <a:tcPr marL="8820" marR="8820" marT="8820" marB="0" anchor="ctr"/>
                </a:tc>
                <a:tc>
                  <a:txBody>
                    <a:bodyPr/>
                    <a:lstStyle/>
                    <a:p>
                      <a:pPr algn="l" fontAlgn="t"/>
                      <a:r>
                        <a:rPr lang="en-ID" sz="1100" u="none" strike="noStrike" dirty="0">
                          <a:effectLst/>
                        </a:rPr>
                        <a:t> </a:t>
                      </a:r>
                      <a:endParaRPr lang="en-ID" sz="1100" b="1" i="0" u="none" strike="noStrike" dirty="0">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4212795965"/>
                  </a:ext>
                </a:extLst>
              </a:tr>
              <a:tr h="25390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LP-AA-DDN with </a:t>
                      </a:r>
                      <a:r>
                        <a:rPr lang="en-ID" sz="1100" u="none" strike="noStrike" dirty="0" err="1">
                          <a:effectLst/>
                        </a:rPr>
                        <a:t>Ddropout</a:t>
                      </a:r>
                      <a:r>
                        <a:rPr lang="en-ID" sz="1100" u="none" strike="noStrike" dirty="0">
                          <a:effectLst/>
                        </a:rPr>
                        <a:t> (Proposed Model)</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2424712005"/>
                  </a:ext>
                </a:extLst>
              </a:tr>
              <a:tr h="25390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CLR-AA-DDN with </a:t>
                      </a:r>
                      <a:r>
                        <a:rPr lang="en-ID" sz="1100" u="none" strike="noStrike" dirty="0" err="1">
                          <a:effectLst/>
                        </a:rPr>
                        <a:t>Ddropout</a:t>
                      </a:r>
                      <a:r>
                        <a:rPr lang="en-ID" sz="1100" u="none" strike="noStrike" dirty="0">
                          <a:effectLst/>
                        </a:rPr>
                        <a:t> (Proposed Model)</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2033901405"/>
                  </a:ext>
                </a:extLst>
              </a:tr>
              <a:tr h="733506">
                <a:tc>
                  <a:txBody>
                    <a:bodyPr/>
                    <a:lstStyle/>
                    <a:p>
                      <a:pPr algn="ctr" fontAlgn="ctr"/>
                      <a:r>
                        <a:rPr lang="en-ID" sz="1100" u="none" strike="noStrike" dirty="0">
                          <a:effectLst/>
                        </a:rPr>
                        <a:t>AA-DDN with </a:t>
                      </a:r>
                      <a:r>
                        <a:rPr lang="en-ID" sz="1100" u="none" strike="noStrike" dirty="0" err="1">
                          <a:effectLst/>
                        </a:rPr>
                        <a:t>Ddropout</a:t>
                      </a:r>
                      <a:r>
                        <a:rPr lang="en-ID" sz="1100" u="none" strike="noStrike" dirty="0">
                          <a:effectLst/>
                        </a:rPr>
                        <a:t> (Proposed Model)</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dirty="0">
                          <a:effectLst/>
                        </a:rPr>
                        <a:t> </a:t>
                      </a:r>
                      <a:endParaRPr lang="en-ID" sz="1100" b="1" i="0" u="none" strike="noStrike" dirty="0">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a:effectLst/>
                        </a:rPr>
                        <a:t> </a:t>
                      </a:r>
                      <a:endParaRPr lang="en-ID" sz="1100" b="1" i="0" u="none" strike="noStrike">
                        <a:solidFill>
                          <a:srgbClr val="000000"/>
                        </a:solidFill>
                        <a:effectLst/>
                        <a:latin typeface="Times New Roman" panose="02020603050405020304" pitchFamily="18" charset="0"/>
                      </a:endParaRPr>
                    </a:p>
                  </a:txBody>
                  <a:tcPr marL="8820" marR="8820" marT="8820" marB="0"/>
                </a:tc>
                <a:tc>
                  <a:txBody>
                    <a:bodyPr/>
                    <a:lstStyle/>
                    <a:p>
                      <a:pPr algn="l" fontAlgn="t"/>
                      <a:r>
                        <a:rPr lang="en-ID" sz="1100" u="none" strike="noStrike" dirty="0">
                          <a:effectLst/>
                        </a:rPr>
                        <a:t> </a:t>
                      </a:r>
                      <a:endParaRPr lang="en-ID" sz="1100" b="1" i="0" u="none" strike="noStrike" dirty="0">
                        <a:solidFill>
                          <a:srgbClr val="000000"/>
                        </a:solidFill>
                        <a:effectLst/>
                        <a:latin typeface="Times New Roman" panose="02020603050405020304" pitchFamily="18" charset="0"/>
                      </a:endParaRPr>
                    </a:p>
                  </a:txBody>
                  <a:tcPr marL="8820" marR="8820" marT="8820" marB="0"/>
                </a:tc>
                <a:extLst>
                  <a:ext uri="{0D108BD9-81ED-4DB2-BD59-A6C34878D82A}">
                    <a16:rowId xmlns:a16="http://schemas.microsoft.com/office/drawing/2014/main" val="1848232309"/>
                  </a:ext>
                </a:extLst>
              </a:tr>
              <a:tr h="225694">
                <a:tc rowSpan="2">
                  <a:txBody>
                    <a:bodyPr/>
                    <a:lstStyle/>
                    <a:p>
                      <a:pPr algn="ctr" fontAlgn="ctr"/>
                      <a:r>
                        <a:rPr lang="en-ID" sz="1100" u="none" strike="noStrike" dirty="0">
                          <a:effectLst/>
                        </a:rPr>
                        <a:t>MLC</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gridSpan="10">
                  <a:txBody>
                    <a:bodyPr/>
                    <a:lstStyle/>
                    <a:p>
                      <a:pPr algn="ctr" fontAlgn="ctr"/>
                      <a:r>
                        <a:rPr lang="en-ID" sz="1000" u="none" strike="noStrike">
                          <a:effectLst/>
                        </a:rPr>
                        <a:t>Label Based Matric</a:t>
                      </a:r>
                      <a:endParaRPr lang="en-ID" sz="1000" b="1" i="0" u="none" strike="noStrike">
                        <a:solidFill>
                          <a:srgbClr val="000000"/>
                        </a:solidFill>
                        <a:effectLst/>
                        <a:latin typeface="Calibri" panose="020F0502020204030204" pitchFamily="34" charset="0"/>
                      </a:endParaRPr>
                    </a:p>
                  </a:txBody>
                  <a:tcPr marL="8820" marR="8820" marT="882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74130270"/>
                  </a:ext>
                </a:extLst>
              </a:tr>
              <a:tr h="465494">
                <a:tc vMerge="1">
                  <a:txBody>
                    <a:bodyPr/>
                    <a:lstStyle/>
                    <a:p>
                      <a:endParaRPr lang="en-US"/>
                    </a:p>
                  </a:txBody>
                  <a:tcPr/>
                </a:tc>
                <a:tc>
                  <a:txBody>
                    <a:bodyPr/>
                    <a:lstStyle/>
                    <a:p>
                      <a:pPr algn="ctr" fontAlgn="ctr"/>
                      <a:r>
                        <a:rPr lang="en-ID" sz="1000" u="none" strike="noStrike">
                          <a:effectLst/>
                        </a:rPr>
                        <a:t>Accuracy (micro)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Accuracy (macro)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Precision (micro)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Precision (macro)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Recall (micro)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Recall (macro)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F1-Score (micro)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F1-Score (macro)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AUC  (micro)</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AUC (macro)</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83239949"/>
                  </a:ext>
                </a:extLst>
              </a:tr>
              <a:tr h="16115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BR-DDN with </a:t>
                      </a:r>
                      <a:r>
                        <a:rPr lang="en-ID" sz="1100" u="none" strike="noStrike" dirty="0" err="1">
                          <a:effectLst/>
                        </a:rPr>
                        <a:t>Ddropout</a:t>
                      </a:r>
                      <a:r>
                        <a:rPr lang="en-ID" sz="1100" u="none" strike="noStrike" dirty="0">
                          <a:effectLst/>
                        </a:rPr>
                        <a:t> (Proposed Model)</a:t>
                      </a:r>
                      <a:endParaRPr lang="en-ID" sz="1100" b="1" i="0" u="none" strike="noStrike" dirty="0">
                        <a:solidFill>
                          <a:srgbClr val="000000"/>
                        </a:solidFill>
                        <a:effectLst/>
                        <a:latin typeface="Times New Roman" panose="02020603050405020304" pitchFamily="18" charset="0"/>
                      </a:endParaRPr>
                    </a:p>
                    <a:p>
                      <a:pPr algn="ctr" fontAlgn="ct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2273496900"/>
                  </a:ext>
                </a:extLst>
              </a:tr>
              <a:tr h="25390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CC-AA-DDN with </a:t>
                      </a:r>
                      <a:r>
                        <a:rPr lang="en-ID" sz="1100" u="none" strike="noStrike" dirty="0" err="1">
                          <a:effectLst/>
                        </a:rPr>
                        <a:t>Ddropout</a:t>
                      </a:r>
                      <a:r>
                        <a:rPr lang="en-ID" sz="1100" u="none" strike="noStrike" dirty="0">
                          <a:effectLst/>
                        </a:rPr>
                        <a:t> (Proposed Model)</a:t>
                      </a: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dirty="0">
                          <a:effectLst/>
                        </a:rPr>
                        <a:t> </a:t>
                      </a:r>
                      <a:endParaRPr lang="en-ID" sz="1000" b="1" i="0" u="none" strike="noStrike" dirty="0">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481330734"/>
                  </a:ext>
                </a:extLst>
              </a:tr>
              <a:tr h="25390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LP-AA-DDN with </a:t>
                      </a:r>
                      <a:r>
                        <a:rPr lang="en-ID" sz="1100" u="none" strike="noStrike" dirty="0" err="1">
                          <a:effectLst/>
                        </a:rPr>
                        <a:t>Ddropout</a:t>
                      </a:r>
                      <a:r>
                        <a:rPr lang="en-ID" sz="1100" u="none" strike="noStrike" dirty="0">
                          <a:effectLst/>
                        </a:rPr>
                        <a:t> (Proposed Model)</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3220126107"/>
                  </a:ext>
                </a:extLst>
              </a:tr>
              <a:tr h="25390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D" sz="1100" u="none" strike="noStrike" dirty="0">
                          <a:effectLst/>
                        </a:rPr>
                        <a:t>CLR-AA-DDN with </a:t>
                      </a:r>
                      <a:r>
                        <a:rPr lang="en-ID" sz="1100" u="none" strike="noStrike" dirty="0" err="1">
                          <a:effectLst/>
                        </a:rPr>
                        <a:t>Ddropout</a:t>
                      </a:r>
                      <a:r>
                        <a:rPr lang="en-ID" sz="1100" u="none" strike="noStrike" dirty="0">
                          <a:effectLst/>
                        </a:rPr>
                        <a:t> (Proposed Model)</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327969914"/>
                  </a:ext>
                </a:extLst>
              </a:tr>
              <a:tr h="733506">
                <a:tc>
                  <a:txBody>
                    <a:bodyPr/>
                    <a:lstStyle/>
                    <a:p>
                      <a:pPr algn="ctr" fontAlgn="ctr"/>
                      <a:r>
                        <a:rPr lang="en-ID" sz="1100" u="none" strike="noStrike" dirty="0">
                          <a:effectLst/>
                        </a:rPr>
                        <a:t>AA-DDN with </a:t>
                      </a:r>
                      <a:r>
                        <a:rPr lang="en-ID" sz="1100" u="none" strike="noStrike" dirty="0" err="1">
                          <a:effectLst/>
                        </a:rPr>
                        <a:t>Ddropout</a:t>
                      </a:r>
                      <a:r>
                        <a:rPr lang="en-ID" sz="1100" u="none" strike="noStrike" dirty="0">
                          <a:effectLst/>
                        </a:rPr>
                        <a:t> (Proposed Model)</a:t>
                      </a:r>
                      <a:endParaRPr lang="en-ID" sz="1100" b="1" i="0" u="none" strike="noStrike" dirty="0">
                        <a:solidFill>
                          <a:srgbClr val="000000"/>
                        </a:solidFill>
                        <a:effectLst/>
                        <a:latin typeface="Times New Roman" panose="02020603050405020304" pitchFamily="18" charset="0"/>
                      </a:endParaRPr>
                    </a:p>
                  </a:txBody>
                  <a:tcPr marL="8820" marR="8820" marT="8820" marB="0" anchor="ctr"/>
                </a:tc>
                <a:tc>
                  <a:txBody>
                    <a:bodyPr/>
                    <a:lstStyle/>
                    <a:p>
                      <a:pPr algn="ctr" fontAlgn="ctr"/>
                      <a:r>
                        <a:rPr lang="en-ID" sz="1000" u="none" strike="noStrike" dirty="0">
                          <a:effectLst/>
                        </a:rPr>
                        <a:t> </a:t>
                      </a:r>
                      <a:endParaRPr lang="en-ID" sz="1000" b="1" i="0" u="none" strike="noStrike" dirty="0">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a:effectLst/>
                        </a:rPr>
                        <a:t> </a:t>
                      </a:r>
                      <a:endParaRPr lang="en-ID" sz="1000" b="1" i="0" u="none" strike="noStrike">
                        <a:solidFill>
                          <a:srgbClr val="000000"/>
                        </a:solidFill>
                        <a:effectLst/>
                        <a:latin typeface="Calibri" panose="020F0502020204030204" pitchFamily="34" charset="0"/>
                      </a:endParaRPr>
                    </a:p>
                  </a:txBody>
                  <a:tcPr marL="8820" marR="8820" marT="8820" marB="0" anchor="ctr"/>
                </a:tc>
                <a:tc>
                  <a:txBody>
                    <a:bodyPr/>
                    <a:lstStyle/>
                    <a:p>
                      <a:pPr algn="ctr" fontAlgn="ctr"/>
                      <a:r>
                        <a:rPr lang="en-ID" sz="1000" u="none" strike="noStrike" dirty="0">
                          <a:effectLst/>
                        </a:rPr>
                        <a:t> </a:t>
                      </a:r>
                      <a:endParaRPr lang="en-ID" sz="1000" b="1" i="0" u="none" strike="noStrike" dirty="0">
                        <a:solidFill>
                          <a:srgbClr val="000000"/>
                        </a:solidFill>
                        <a:effectLst/>
                        <a:latin typeface="Calibri" panose="020F0502020204030204" pitchFamily="34" charset="0"/>
                      </a:endParaRPr>
                    </a:p>
                  </a:txBody>
                  <a:tcPr marL="8820" marR="8820" marT="8820" marB="0" anchor="ctr"/>
                </a:tc>
                <a:extLst>
                  <a:ext uri="{0D108BD9-81ED-4DB2-BD59-A6C34878D82A}">
                    <a16:rowId xmlns:a16="http://schemas.microsoft.com/office/drawing/2014/main" val="2874512208"/>
                  </a:ext>
                </a:extLst>
              </a:tr>
            </a:tbl>
          </a:graphicData>
        </a:graphic>
      </p:graphicFrame>
      <p:sp>
        <p:nvSpPr>
          <p:cNvPr id="4" name="Slide Number Placeholder 3">
            <a:extLst>
              <a:ext uri="{FF2B5EF4-FFF2-40B4-BE49-F238E27FC236}">
                <a16:creationId xmlns:a16="http://schemas.microsoft.com/office/drawing/2014/main" id="{19F4D1DC-6B10-8CC8-D5F1-D8C4284A599B}"/>
              </a:ext>
            </a:extLst>
          </p:cNvPr>
          <p:cNvSpPr>
            <a:spLocks noGrp="1"/>
          </p:cNvSpPr>
          <p:nvPr>
            <p:ph type="sldNum" sz="quarter" idx="12"/>
          </p:nvPr>
        </p:nvSpPr>
        <p:spPr/>
        <p:txBody>
          <a:bodyPr/>
          <a:lstStyle/>
          <a:p>
            <a:fld id="{A9708F84-B0AC-42AD-A9DD-AFF41622BAFA}" type="slidenum">
              <a:rPr lang="en-US" smtClean="0"/>
              <a:t>53</a:t>
            </a:fld>
            <a:endParaRPr lang="en-US"/>
          </a:p>
        </p:txBody>
      </p:sp>
      <p:sp>
        <p:nvSpPr>
          <p:cNvPr id="7" name="TextBox 6">
            <a:extLst>
              <a:ext uri="{FF2B5EF4-FFF2-40B4-BE49-F238E27FC236}">
                <a16:creationId xmlns:a16="http://schemas.microsoft.com/office/drawing/2014/main" id="{851F6B0E-5A12-8A85-4367-DF7562E3CADA}"/>
              </a:ext>
            </a:extLst>
          </p:cNvPr>
          <p:cNvSpPr txBox="1"/>
          <p:nvPr/>
        </p:nvSpPr>
        <p:spPr>
          <a:xfrm>
            <a:off x="424230" y="5800731"/>
            <a:ext cx="11343540" cy="924805"/>
          </a:xfrm>
          <a:prstGeom prst="rect">
            <a:avLst/>
          </a:prstGeom>
          <a:noFill/>
        </p:spPr>
        <p:txBody>
          <a:bodyPr wrap="square">
            <a:spAutoFit/>
          </a:bodyPr>
          <a:lstStyle/>
          <a:p>
            <a:pPr algn="just">
              <a:lnSpc>
                <a:spcPct val="115000"/>
              </a:lnSpc>
            </a:pPr>
            <a:r>
              <a:rPr lang="en-ID" sz="1200" dirty="0">
                <a:effectLst/>
                <a:latin typeface="Times New Roman" panose="02020603050405020304" pitchFamily="18" charset="0"/>
                <a:ea typeface="Times New Roman" panose="02020603050405020304" pitchFamily="18" charset="0"/>
              </a:rPr>
              <a:t>NB: Sub-set Accuracy; SA; Hamming Loss: HL; </a:t>
            </a:r>
            <a:r>
              <a:rPr lang="en-ID" sz="1200" dirty="0" err="1">
                <a:effectLst/>
                <a:latin typeface="Times New Roman" panose="02020603050405020304" pitchFamily="18" charset="0"/>
                <a:ea typeface="Times New Roman" panose="02020603050405020304" pitchFamily="18" charset="0"/>
              </a:rPr>
              <a:t>Accuracy</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A</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Precision</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Recalle</a:t>
            </a:r>
            <a:r>
              <a:rPr lang="en-ID" sz="1200" baseline="-25000" dirty="0" err="1">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R</a:t>
            </a:r>
            <a:r>
              <a:rPr lang="en-ID" sz="1200" baseline="-25000" dirty="0">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;F1-Score</a:t>
            </a:r>
            <a:r>
              <a:rPr lang="en-ID" sz="1200" baseline="-25000" dirty="0">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F1-S</a:t>
            </a:r>
            <a:r>
              <a:rPr lang="en-ID" sz="1200" baseline="-25000" dirty="0">
                <a:effectLst/>
                <a:latin typeface="Times New Roman" panose="02020603050405020304" pitchFamily="18" charset="0"/>
                <a:ea typeface="Times New Roman" panose="02020603050405020304" pitchFamily="18" charset="0"/>
              </a:rPr>
              <a:t>exp</a:t>
            </a:r>
            <a:r>
              <a:rPr lang="en-ID" sz="1200" dirty="0">
                <a:effectLst/>
                <a:latin typeface="Times New Roman" panose="02020603050405020304" pitchFamily="18" charset="0"/>
                <a:ea typeface="Times New Roman" panose="02020603050405020304" pitchFamily="18" charset="0"/>
              </a:rPr>
              <a:t>; One Error: OE; </a:t>
            </a:r>
            <a:r>
              <a:rPr lang="en-ID" sz="1200" dirty="0" err="1">
                <a:effectLst/>
                <a:latin typeface="Times New Roman" panose="02020603050405020304" pitchFamily="18" charset="0"/>
                <a:ea typeface="Times New Roman" panose="02020603050405020304" pitchFamily="18" charset="0"/>
              </a:rPr>
              <a:t>Covarage</a:t>
            </a:r>
            <a:r>
              <a:rPr lang="en-ID" sz="1200" dirty="0">
                <a:effectLst/>
                <a:latin typeface="Times New Roman" panose="02020603050405020304" pitchFamily="18" charset="0"/>
                <a:ea typeface="Times New Roman" panose="02020603050405020304" pitchFamily="18" charset="0"/>
              </a:rPr>
              <a:t>: C; </a:t>
            </a:r>
            <a:r>
              <a:rPr lang="en-ID" sz="1200" dirty="0" err="1">
                <a:effectLst/>
                <a:latin typeface="Times New Roman" panose="02020603050405020304" pitchFamily="18" charset="0"/>
                <a:ea typeface="Times New Roman" panose="02020603050405020304" pitchFamily="18" charset="0"/>
              </a:rPr>
              <a:t>Rangking</a:t>
            </a:r>
            <a:r>
              <a:rPr lang="en-ID" sz="1200" dirty="0">
                <a:effectLst/>
                <a:latin typeface="Times New Roman" panose="02020603050405020304" pitchFamily="18" charset="0"/>
                <a:ea typeface="Times New Roman" panose="02020603050405020304" pitchFamily="18" charset="0"/>
              </a:rPr>
              <a:t> Loss: RL; Average precision: A</a:t>
            </a:r>
            <a:r>
              <a:rPr lang="en-ID" sz="1200" baseline="-25000" dirty="0">
                <a:effectLst/>
                <a:latin typeface="Times New Roman" panose="02020603050405020304" pitchFamily="18" charset="0"/>
                <a:ea typeface="Times New Roman" panose="02020603050405020304" pitchFamily="18" charset="0"/>
              </a:rPr>
              <a:t>p</a:t>
            </a:r>
            <a:r>
              <a:rPr lang="en-ID" sz="1200" dirty="0">
                <a:effectLst/>
                <a:latin typeface="Times New Roman" panose="02020603050405020304" pitchFamily="18" charset="0"/>
                <a:ea typeface="Times New Roman" panose="02020603050405020304" pitchFamily="18" charset="0"/>
              </a:rPr>
              <a:t>.</a:t>
            </a:r>
          </a:p>
          <a:p>
            <a:pPr algn="just">
              <a:lnSpc>
                <a:spcPct val="115000"/>
              </a:lnSpc>
            </a:pPr>
            <a:r>
              <a:rPr lang="en-ID" sz="1200" dirty="0">
                <a:effectLst/>
                <a:latin typeface="Times New Roman" panose="02020603050405020304" pitchFamily="18" charset="0"/>
                <a:ea typeface="Times New Roman" panose="02020603050405020304" pitchFamily="18" charset="0"/>
              </a:rPr>
              <a:t>NB: Accuracy(micro): ;Accuracy(macro): ; Precision(micro): ;Precision(macro): ;Recall (micro): ; Recall (macro): ; F1-Score (micro): ; F1-Score (macro): ;AUC (micro): ; AUC (macro)</a:t>
            </a:r>
          </a:p>
        </p:txBody>
      </p:sp>
    </p:spTree>
    <p:extLst>
      <p:ext uri="{BB962C8B-B14F-4D97-AF65-F5344CB8AC3E}">
        <p14:creationId xmlns:p14="http://schemas.microsoft.com/office/powerpoint/2010/main" val="8480647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FEF-0FA3-42CB-AF57-2FD4A1C1FA67}"/>
              </a:ext>
            </a:extLst>
          </p:cNvPr>
          <p:cNvSpPr>
            <a:spLocks noGrp="1"/>
          </p:cNvSpPr>
          <p:nvPr>
            <p:ph type="title"/>
          </p:nvPr>
        </p:nvSpPr>
        <p:spPr>
          <a:xfrm>
            <a:off x="254000" y="182425"/>
            <a:ext cx="10515600" cy="522771"/>
          </a:xfrm>
        </p:spPr>
        <p:txBody>
          <a:bodyPr>
            <a:normAutofit fontScale="90000"/>
          </a:bodyPr>
          <a:lstStyle/>
          <a:p>
            <a:r>
              <a:rPr lang="en-US" u="sng" dirty="0">
                <a:latin typeface="Arial" panose="020B0604020202020204" pitchFamily="34" charset="0"/>
                <a:cs typeface="Arial" panose="020B0604020202020204" pitchFamily="34" charset="0"/>
              </a:rPr>
              <a:t>References</a:t>
            </a:r>
          </a:p>
        </p:txBody>
      </p:sp>
      <p:sp>
        <p:nvSpPr>
          <p:cNvPr id="8" name="Rectangle 7">
            <a:extLst>
              <a:ext uri="{FF2B5EF4-FFF2-40B4-BE49-F238E27FC236}">
                <a16:creationId xmlns:a16="http://schemas.microsoft.com/office/drawing/2014/main" id="{63255712-474B-43BF-9430-D826E674667B}"/>
              </a:ext>
            </a:extLst>
          </p:cNvPr>
          <p:cNvSpPr/>
          <p:nvPr/>
        </p:nvSpPr>
        <p:spPr>
          <a:xfrm>
            <a:off x="254000" y="781878"/>
            <a:ext cx="11378096" cy="6001643"/>
          </a:xfrm>
          <a:prstGeom prst="rect">
            <a:avLst/>
          </a:prstGeom>
        </p:spPr>
        <p:txBody>
          <a:bodyPr wrap="square">
            <a:spAutoFit/>
          </a:bodyPr>
          <a:lstStyle/>
          <a:p>
            <a:pPr algn="just"/>
            <a:r>
              <a:rPr lang="en-US" sz="1200" dirty="0"/>
              <a:t>[1]	R. R. Wing et al., “Behavioral science research in diabetes: lifestyle changes related to obesity, eating behavior, and physical activity.,” Diabetes Care, vol. 24, no. 1, pp. 	117–23, 2001.</a:t>
            </a:r>
          </a:p>
          <a:p>
            <a:pPr algn="just"/>
            <a:r>
              <a:rPr lang="en-US" sz="1200" dirty="0"/>
              <a:t>[2]	A. B. </a:t>
            </a:r>
            <a:r>
              <a:rPr lang="en-US" sz="1200" dirty="0" err="1"/>
              <a:t>Olokoba</a:t>
            </a:r>
            <a:r>
              <a:rPr lang="en-US" sz="1200" dirty="0"/>
              <a:t>, O. A. </a:t>
            </a:r>
            <a:r>
              <a:rPr lang="en-US" sz="1200" dirty="0" err="1"/>
              <a:t>Obateru</a:t>
            </a:r>
            <a:r>
              <a:rPr lang="en-US" sz="1200" dirty="0"/>
              <a:t>, and L. B. </a:t>
            </a:r>
            <a:r>
              <a:rPr lang="en-US" sz="1200" dirty="0" err="1"/>
              <a:t>Olokoba</a:t>
            </a:r>
            <a:r>
              <a:rPr lang="en-US" sz="1200" dirty="0"/>
              <a:t>, “Type 2 diabetes mellitus: A review of current trends,” Oman Med. J., vol. 27, no. 4, pp. 269–273, 2012.</a:t>
            </a:r>
          </a:p>
          <a:p>
            <a:pPr algn="just"/>
            <a:r>
              <a:rPr lang="en-US" sz="1200" dirty="0"/>
              <a:t>[3]	American Diabetes Association., “Diagnosis and classification of diabetes mellitus,” Diabetes Care, vol. 37, no. SUPPL.1, pp. 81–90, 2014.</a:t>
            </a:r>
          </a:p>
          <a:p>
            <a:pPr algn="just"/>
            <a:r>
              <a:rPr lang="en-US" sz="1200" dirty="0"/>
              <a:t>[4]	C. Wang et al., “Evaluating the risk of type 2 diabetes mellitus using artificial neural network: An effective classification approach,” Diabetes Res. Clin. </a:t>
            </a:r>
            <a:r>
              <a:rPr lang="en-US" sz="1200" dirty="0" err="1"/>
              <a:t>Pract</a:t>
            </a:r>
            <a:r>
              <a:rPr lang="en-US" sz="1200" dirty="0"/>
              <a:t>., vol. 100, 	no. 1, pp. 111–118, 2013.</a:t>
            </a:r>
          </a:p>
          <a:p>
            <a:pPr algn="just"/>
            <a:r>
              <a:rPr lang="en-US" sz="1200" dirty="0"/>
              <a:t>[5]	O. </a:t>
            </a:r>
            <a:r>
              <a:rPr lang="en-US" sz="1200" dirty="0" err="1"/>
              <a:t>Erkaymaz</a:t>
            </a:r>
            <a:r>
              <a:rPr lang="en-US" sz="1200" dirty="0"/>
              <a:t>, M. Ozer, and M. Perc, “Performance of small-world feedforward neural networks for the diagnosis of diabetes,” Appl. Math. </a:t>
            </a:r>
            <a:r>
              <a:rPr lang="en-US" sz="1200" dirty="0" err="1"/>
              <a:t>Comput</a:t>
            </a:r>
            <a:r>
              <a:rPr lang="en-US" sz="1200" dirty="0"/>
              <a:t>., vol. 311, pp. 22–	28, Oct. 2017.</a:t>
            </a:r>
          </a:p>
          <a:p>
            <a:pPr algn="just"/>
            <a:r>
              <a:rPr lang="en-US" sz="1200" dirty="0"/>
              <a:t>[6]	I. </a:t>
            </a:r>
            <a:r>
              <a:rPr lang="en-US" sz="1200" dirty="0" err="1"/>
              <a:t>Kavakiotis</a:t>
            </a:r>
            <a:r>
              <a:rPr lang="en-US" sz="1200" dirty="0"/>
              <a:t>, O. </a:t>
            </a:r>
            <a:r>
              <a:rPr lang="en-US" sz="1200" dirty="0" err="1"/>
              <a:t>Tsave</a:t>
            </a:r>
            <a:r>
              <a:rPr lang="en-US" sz="1200" dirty="0"/>
              <a:t>, A. </a:t>
            </a:r>
            <a:r>
              <a:rPr lang="en-US" sz="1200" dirty="0" err="1"/>
              <a:t>Salifoglou</a:t>
            </a:r>
            <a:r>
              <a:rPr lang="en-US" sz="1200" dirty="0"/>
              <a:t>, N. </a:t>
            </a:r>
            <a:r>
              <a:rPr lang="en-US" sz="1200" dirty="0" err="1"/>
              <a:t>Maglaveras</a:t>
            </a:r>
            <a:r>
              <a:rPr lang="en-US" sz="1200" dirty="0"/>
              <a:t>, I. </a:t>
            </a:r>
            <a:r>
              <a:rPr lang="en-US" sz="1200" dirty="0" err="1"/>
              <a:t>Vlahavas</a:t>
            </a:r>
            <a:r>
              <a:rPr lang="en-US" sz="1200" dirty="0"/>
              <a:t>, and I. </a:t>
            </a:r>
            <a:r>
              <a:rPr lang="en-US" sz="1200" dirty="0" err="1"/>
              <a:t>Chouvarda</a:t>
            </a:r>
            <a:r>
              <a:rPr lang="en-US" sz="1200" dirty="0"/>
              <a:t>, “Machine Learning and Data Mining Methods in Diabetes Research,” </a:t>
            </a:r>
            <a:r>
              <a:rPr lang="en-US" sz="1200" dirty="0" err="1"/>
              <a:t>Comput</a:t>
            </a:r>
            <a:r>
              <a:rPr lang="en-US" sz="1200" dirty="0"/>
              <a:t>. Struct. 	</a:t>
            </a:r>
            <a:r>
              <a:rPr lang="en-US" sz="1200" dirty="0" err="1"/>
              <a:t>Biotechnol</a:t>
            </a:r>
            <a:r>
              <a:rPr lang="en-US" sz="1200" dirty="0"/>
              <a:t>. J., vol. 15, pp. 104–116, 2017.</a:t>
            </a:r>
          </a:p>
          <a:p>
            <a:pPr algn="just"/>
            <a:r>
              <a:rPr lang="en-US" sz="1200" dirty="0"/>
              <a:t>[7]	R. Kagawa et al., “Development of Type 2 Diabetes Mellitus Phenotyping Framework Using Expert Knowledge and Machine Learning Approach,” J. Diabetes Sci. 	Technol., vol. 11, no. 4, pp. 791–799, Jul. 2017.</a:t>
            </a:r>
          </a:p>
          <a:p>
            <a:pPr algn="just"/>
            <a:r>
              <a:rPr lang="en-US" sz="1200" dirty="0"/>
              <a:t>[8]	P. Z. </a:t>
            </a:r>
            <a:r>
              <a:rPr lang="en-US" sz="1200" dirty="0" err="1"/>
              <a:t>Zimmet</a:t>
            </a:r>
            <a:r>
              <a:rPr lang="en-US" sz="1200" dirty="0"/>
              <a:t>, D. J. Magliano, W. H. Herman, and J. E. Shaw, “Diabetes: A 21st century challenge,” Lancet 	Diabetes Endocrinol., vol. 2, no. 1, pp. 56–64, 2014.</a:t>
            </a:r>
          </a:p>
          <a:p>
            <a:pPr algn="just"/>
            <a:r>
              <a:rPr lang="en-US" sz="1200" dirty="0"/>
              <a:t>[9]	L. </a:t>
            </a:r>
            <a:r>
              <a:rPr lang="en-US" sz="1200" dirty="0" err="1"/>
              <a:t>Mihardja</a:t>
            </a:r>
            <a:r>
              <a:rPr lang="en-US" sz="1200" dirty="0"/>
              <a:t>, U. </a:t>
            </a:r>
            <a:r>
              <a:rPr lang="en-US" sz="1200" dirty="0" err="1"/>
              <a:t>Soetrisno</a:t>
            </a:r>
            <a:r>
              <a:rPr lang="en-US" sz="1200" dirty="0"/>
              <a:t>, and S. </a:t>
            </a:r>
            <a:r>
              <a:rPr lang="en-US" sz="1200" dirty="0" err="1"/>
              <a:t>Soegondo</a:t>
            </a:r>
            <a:r>
              <a:rPr lang="en-US" sz="1200" dirty="0"/>
              <a:t>, “Prevalence and clinical profile of diabetes mellitus in productive aged urban Indonesians,” J. Diabetes </a:t>
            </a:r>
            <a:r>
              <a:rPr lang="en-US" sz="1200" dirty="0" err="1"/>
              <a:t>Investig</a:t>
            </a:r>
            <a:r>
              <a:rPr lang="en-US" sz="1200" dirty="0"/>
              <a:t>., vol. 5, no. 	5, pp. 507–512, 2014.</a:t>
            </a:r>
          </a:p>
          <a:p>
            <a:pPr algn="just"/>
            <a:r>
              <a:rPr lang="en-US" sz="1200" dirty="0"/>
              <a:t>[10]	K. </a:t>
            </a:r>
            <a:r>
              <a:rPr lang="en-US" sz="1200" dirty="0" err="1"/>
              <a:t>Ogurtsova</a:t>
            </a:r>
            <a:r>
              <a:rPr lang="en-US" sz="1200" dirty="0"/>
              <a:t> et al., “IDF Diabetes Atlas: Global estimates for the prevalence of diabetes for 2015 and 2040,”Diabetes Res. Clin. </a:t>
            </a:r>
            <a:r>
              <a:rPr lang="en-US" sz="1200" dirty="0" err="1"/>
              <a:t>Pract</a:t>
            </a:r>
            <a:r>
              <a:rPr lang="en-US" sz="1200" dirty="0"/>
              <a:t>., vol. 128, pp. 40–50, Jun. 2017.</a:t>
            </a:r>
          </a:p>
          <a:p>
            <a:pPr algn="just"/>
            <a:r>
              <a:rPr lang="en-US" sz="1200" dirty="0"/>
              <a:t>[11]	M. J. Fowler, “Microvascular and Macrovascular Complications of Diabetes,” Clin. Diabetes, vol. 26, no. 2, pp. 77–	82, 2008.</a:t>
            </a:r>
          </a:p>
          <a:p>
            <a:pPr algn="just"/>
            <a:r>
              <a:rPr lang="en-US" sz="1200" dirty="0"/>
              <a:t>[12]	A. Kalantari, A. </a:t>
            </a:r>
            <a:r>
              <a:rPr lang="en-US" sz="1200" dirty="0" err="1"/>
              <a:t>Kamsin</a:t>
            </a:r>
            <a:r>
              <a:rPr lang="en-US" sz="1200" dirty="0"/>
              <a:t>, S. </a:t>
            </a:r>
            <a:r>
              <a:rPr lang="en-US" sz="1200" dirty="0" err="1"/>
              <a:t>Shamshirband</a:t>
            </a:r>
            <a:r>
              <a:rPr lang="en-US" sz="1200" dirty="0"/>
              <a:t>, A. </a:t>
            </a:r>
            <a:r>
              <a:rPr lang="en-US" sz="1200" dirty="0" err="1"/>
              <a:t>Gani</a:t>
            </a:r>
            <a:r>
              <a:rPr lang="en-US" sz="1200" dirty="0"/>
              <a:t>, H. Alinejad-</a:t>
            </a:r>
            <a:r>
              <a:rPr lang="en-US" sz="1200" dirty="0" err="1"/>
              <a:t>Rokny</a:t>
            </a:r>
            <a:r>
              <a:rPr lang="en-US" sz="1200" dirty="0"/>
              <a:t>, and A. T. </a:t>
            </a:r>
            <a:r>
              <a:rPr lang="en-US" sz="1200" dirty="0" err="1"/>
              <a:t>Chronopoulos</a:t>
            </a:r>
            <a:r>
              <a:rPr lang="en-US" sz="1200" dirty="0"/>
              <a:t>, “Computational intelligence approaches for classification of medical 	data: State-of-the-art, future challenges and research 	directions,” Neurocomputing, vol. 276, pp. 2–22, Feb. 2018.</a:t>
            </a:r>
          </a:p>
          <a:p>
            <a:pPr algn="just"/>
            <a:r>
              <a:rPr lang="en-US" sz="1200" dirty="0"/>
              <a:t>[13]	A. E. W. Johnson, M. M. </a:t>
            </a:r>
            <a:r>
              <a:rPr lang="en-US" sz="1200" dirty="0" err="1"/>
              <a:t>Ghassemi</a:t>
            </a:r>
            <a:r>
              <a:rPr lang="en-US" sz="1200" dirty="0"/>
              <a:t>, S. </a:t>
            </a:r>
            <a:r>
              <a:rPr lang="en-US" sz="1200" dirty="0" err="1"/>
              <a:t>Nemati</a:t>
            </a:r>
            <a:r>
              <a:rPr lang="en-US" sz="1200" dirty="0"/>
              <a:t>, K. E. Niehaus, D. Clifton, and G. D. Clifford, “Machine Learning and Decision Support in Critical Care,” Proc. IEEE, vol. 104, 	no. 2, pp. 444–466, Feb. 2016.</a:t>
            </a:r>
          </a:p>
          <a:p>
            <a:pPr algn="just"/>
            <a:r>
              <a:rPr lang="en-US" sz="1200" dirty="0"/>
              <a:t>[14]	K. </a:t>
            </a:r>
            <a:r>
              <a:rPr lang="en-US" sz="1200" dirty="0" err="1"/>
              <a:t>Zarkogianni</a:t>
            </a:r>
            <a:r>
              <a:rPr lang="en-US" sz="1200" dirty="0"/>
              <a:t> et al., “A Review of Emerging Technologies for the Management of Diabetes Mellitus,” IEEE Trans. Biomed. Eng., vol. 62, no. 12, pp. 2735–2749, 2015.</a:t>
            </a:r>
          </a:p>
          <a:p>
            <a:pPr algn="just"/>
            <a:r>
              <a:rPr lang="en-US" sz="1200" dirty="0"/>
              <a:t>[15]	N. Jayanthi, B. V. </a:t>
            </a:r>
            <a:r>
              <a:rPr lang="en-US" sz="1200" dirty="0" err="1"/>
              <a:t>Babu</a:t>
            </a:r>
            <a:r>
              <a:rPr lang="en-US" sz="1200" dirty="0"/>
              <a:t>, and N. S. Rao, “Survey on clinical prediction models for diabetes prediction,” J. Big Data, vol. 4, no. 1, 2017. </a:t>
            </a:r>
          </a:p>
          <a:p>
            <a:pPr algn="just"/>
            <a:r>
              <a:rPr lang="en-US" sz="1200" dirty="0"/>
              <a:t>[16]	M. </a:t>
            </a:r>
            <a:r>
              <a:rPr lang="en-US" sz="1200" dirty="0" err="1"/>
              <a:t>Marinov</a:t>
            </a:r>
            <a:r>
              <a:rPr lang="en-US" sz="1200" dirty="0"/>
              <a:t>, A. S. M. </a:t>
            </a:r>
            <a:r>
              <a:rPr lang="en-US" sz="1200" dirty="0" err="1"/>
              <a:t>Mosa</a:t>
            </a:r>
            <a:r>
              <a:rPr lang="en-US" sz="1200" dirty="0"/>
              <a:t>, I. </a:t>
            </a:r>
            <a:r>
              <a:rPr lang="en-US" sz="1200" dirty="0" err="1"/>
              <a:t>Yoo</a:t>
            </a:r>
            <a:r>
              <a:rPr lang="en-US" sz="1200" dirty="0"/>
              <a:t>, and S. A. Boren, “Data-Mining Technologies for Diabetes: A Systematic Review,” J. Diabetes Sci. Technol., vol. 5, no. 6, pp. 1549–	1556, Nov. 2011.</a:t>
            </a:r>
          </a:p>
          <a:p>
            <a:pPr algn="just"/>
            <a:r>
              <a:rPr lang="en-US" sz="1200" dirty="0"/>
              <a:t>[17]	A. </a:t>
            </a:r>
            <a:r>
              <a:rPr lang="en-US" sz="1200" dirty="0" err="1"/>
              <a:t>Dagliati</a:t>
            </a:r>
            <a:r>
              <a:rPr lang="en-US" sz="1200" dirty="0"/>
              <a:t> et al., “Machine Learning Methods to Predict Diabetes Complications,” J. Diabetes Sci. Technol., vol. 12, no. 2, pp. 295–302, Mar. 2018.</a:t>
            </a:r>
          </a:p>
          <a:p>
            <a:pPr algn="just"/>
            <a:r>
              <a:rPr lang="en-US" sz="1200" dirty="0"/>
              <a:t>[18]	S. Ramírez-Gallego, B. Krawczyk, S. García, M. </a:t>
            </a:r>
            <a:r>
              <a:rPr lang="en-US" sz="1200" dirty="0" err="1"/>
              <a:t>Woźniak</a:t>
            </a:r>
            <a:r>
              <a:rPr lang="en-US" sz="1200" dirty="0"/>
              <a:t>, and F. Herrera, “A survey on data preprocessing for data stream mining: Current status and future directions,” 	Neurocomputing, vol. 239, pp. 39–57, 2017.</a:t>
            </a:r>
          </a:p>
          <a:p>
            <a:pPr algn="just"/>
            <a:r>
              <a:rPr lang="en-US" sz="1200" dirty="0"/>
              <a:t>[19]	K. V. S. R. P. Varma, A. A. Rao, T. Sita </a:t>
            </a:r>
            <a:r>
              <a:rPr lang="en-US" sz="1200" dirty="0" err="1"/>
              <a:t>Maha</a:t>
            </a:r>
            <a:r>
              <a:rPr lang="en-US" sz="1200" dirty="0"/>
              <a:t> Lakshmi, and P. V. Nageswara Rao, “A computational intelligence approach for a better diagnosis of diabetic patients,” 	</a:t>
            </a:r>
            <a:r>
              <a:rPr lang="en-US" sz="1200" dirty="0" err="1"/>
              <a:t>Comput</a:t>
            </a:r>
            <a:r>
              <a:rPr lang="en-US" sz="1200" dirty="0"/>
              <a:t>. </a:t>
            </a:r>
            <a:r>
              <a:rPr lang="en-US" sz="1200" dirty="0" err="1"/>
              <a:t>Electr</a:t>
            </a:r>
            <a:r>
              <a:rPr lang="en-US" sz="1200" dirty="0"/>
              <a:t>. Eng., vol. 40, no. 5, pp. 1758–1765, 2014.</a:t>
            </a:r>
          </a:p>
          <a:p>
            <a:pPr algn="just"/>
            <a:r>
              <a:rPr lang="en-US" sz="1200" dirty="0"/>
              <a:t>[20]	S. </a:t>
            </a:r>
            <a:r>
              <a:rPr lang="en-US" sz="1200" dirty="0" err="1"/>
              <a:t>Pachange</a:t>
            </a:r>
            <a:r>
              <a:rPr lang="en-US" sz="1200" dirty="0"/>
              <a:t>, B. </a:t>
            </a:r>
            <a:r>
              <a:rPr lang="en-US" sz="1200" dirty="0" err="1"/>
              <a:t>Joglekar</a:t>
            </a:r>
            <a:r>
              <a:rPr lang="en-US" sz="1200" dirty="0"/>
              <a:t>, and P. Kulkarni, “An ensemble classifier approach for disease diagnosis using Random Forest,” in 2015 Annual IEEE India Conference 	(INDICON), 2015, pp. 1–5.</a:t>
            </a:r>
          </a:p>
        </p:txBody>
      </p:sp>
      <p:sp>
        <p:nvSpPr>
          <p:cNvPr id="3" name="Slide Number Placeholder 2">
            <a:extLst>
              <a:ext uri="{FF2B5EF4-FFF2-40B4-BE49-F238E27FC236}">
                <a16:creationId xmlns:a16="http://schemas.microsoft.com/office/drawing/2014/main" id="{84A3D1B7-9062-4922-8EFE-6C869F4ED657}"/>
              </a:ext>
            </a:extLst>
          </p:cNvPr>
          <p:cNvSpPr>
            <a:spLocks noGrp="1"/>
          </p:cNvSpPr>
          <p:nvPr>
            <p:ph type="sldNum" sz="quarter" idx="12"/>
          </p:nvPr>
        </p:nvSpPr>
        <p:spPr/>
        <p:txBody>
          <a:bodyPr/>
          <a:lstStyle/>
          <a:p>
            <a:fld id="{A9708F84-B0AC-42AD-A9DD-AFF41622BAFA}" type="slidenum">
              <a:rPr lang="en-US" smtClean="0"/>
              <a:t>54</a:t>
            </a:fld>
            <a:endParaRPr lang="en-US"/>
          </a:p>
        </p:txBody>
      </p:sp>
    </p:spTree>
    <p:extLst>
      <p:ext uri="{BB962C8B-B14F-4D97-AF65-F5344CB8AC3E}">
        <p14:creationId xmlns:p14="http://schemas.microsoft.com/office/powerpoint/2010/main" val="1020461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027100-3DE8-4258-868A-C12A35E9CF3D}"/>
              </a:ext>
            </a:extLst>
          </p:cNvPr>
          <p:cNvSpPr/>
          <p:nvPr/>
        </p:nvSpPr>
        <p:spPr>
          <a:xfrm>
            <a:off x="146050" y="654878"/>
            <a:ext cx="11899900" cy="5984972"/>
          </a:xfrm>
          <a:prstGeom prst="rect">
            <a:avLst/>
          </a:prstGeom>
        </p:spPr>
        <p:txBody>
          <a:bodyPr wrap="square">
            <a:spAutoFit/>
          </a:bodyPr>
          <a:lstStyle/>
          <a:p>
            <a:pPr algn="just">
              <a:lnSpc>
                <a:spcPct val="107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[21]	V.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Lagani</a:t>
            </a:r>
            <a:r>
              <a:rPr lang="en-US" sz="1200" dirty="0">
                <a:latin typeface="Times New Roman" panose="02020603050405020304" pitchFamily="18" charset="0"/>
                <a:ea typeface="Calibri" panose="020F0502020204030204" pitchFamily="34" charset="0"/>
                <a:cs typeface="Times New Roman" panose="02020603050405020304" pitchFamily="18" charset="0"/>
              </a:rPr>
              <a:t>, L.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Koumakis</a:t>
            </a:r>
            <a:r>
              <a:rPr lang="en-US" sz="1200" dirty="0">
                <a:latin typeface="Times New Roman" panose="02020603050405020304" pitchFamily="18" charset="0"/>
                <a:ea typeface="Calibri" panose="020F0502020204030204" pitchFamily="34" charset="0"/>
                <a:cs typeface="Times New Roman" panose="02020603050405020304" pitchFamily="18" charset="0"/>
              </a:rPr>
              <a:t>, F.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Chiarugi</a:t>
            </a:r>
            <a:r>
              <a:rPr lang="en-US" sz="1200" dirty="0">
                <a:latin typeface="Times New Roman" panose="02020603050405020304" pitchFamily="18" charset="0"/>
                <a:ea typeface="Calibri" panose="020F0502020204030204" pitchFamily="34" charset="0"/>
                <a:cs typeface="Times New Roman" panose="02020603050405020304" pitchFamily="18" charset="0"/>
              </a:rPr>
              <a:t>, E.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Lakasing</a:t>
            </a:r>
            <a:r>
              <a:rPr lang="en-US" sz="1200" dirty="0">
                <a:latin typeface="Times New Roman" panose="02020603050405020304" pitchFamily="18" charset="0"/>
                <a:ea typeface="Calibri" panose="020F0502020204030204" pitchFamily="34" charset="0"/>
                <a:cs typeface="Times New Roman" panose="02020603050405020304" pitchFamily="18" charset="0"/>
              </a:rPr>
              <a:t>, and I.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Tsamardinos</a:t>
            </a:r>
            <a:r>
              <a:rPr lang="en-US" sz="1200" dirty="0">
                <a:latin typeface="Times New Roman" panose="02020603050405020304" pitchFamily="18" charset="0"/>
                <a:ea typeface="Calibri" panose="020F0502020204030204" pitchFamily="34" charset="0"/>
                <a:cs typeface="Times New Roman" panose="02020603050405020304" pitchFamily="18" charset="0"/>
              </a:rPr>
              <a:t>, “A systematic review of predictive risk models for diabetes complications based on large scale clinical 	studies,” J. Diabetes Complications, vol. 27, no. 4, pp. 407–413, 2013.</a:t>
            </a:r>
          </a:p>
          <a:p>
            <a:pPr algn="just">
              <a:lnSpc>
                <a:spcPct val="107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[22]	V. </a:t>
            </a:r>
            <a:r>
              <a:rPr lang="en-US" sz="1200" dirty="0" err="1">
                <a:latin typeface="Times New Roman" panose="02020603050405020304" pitchFamily="18" charset="0"/>
                <a:ea typeface="Calibri" panose="020F0502020204030204" pitchFamily="34" charset="0"/>
                <a:cs typeface="Times New Roman" panose="02020603050405020304" pitchFamily="18" charset="0"/>
              </a:rPr>
              <a:t>Lagani</a:t>
            </a:r>
            <a:r>
              <a:rPr lang="en-US" sz="1200" dirty="0">
                <a:latin typeface="Times New Roman" panose="02020603050405020304" pitchFamily="18" charset="0"/>
                <a:ea typeface="Calibri" panose="020F0502020204030204" pitchFamily="34" charset="0"/>
                <a:cs typeface="Times New Roman" panose="02020603050405020304" pitchFamily="18" charset="0"/>
              </a:rPr>
              <a:t> et al., “Development and validation of risk assessment models for diabetes-related complications based on the DCCT/EDIC data,” J. Diabetes Complications, vol. 	29, no. 4, pp. 479–487, 2015.</a:t>
            </a:r>
          </a:p>
          <a:p>
            <a:pPr algn="just">
              <a:lnSpc>
                <a:spcPct val="107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[23]	N. Esfandiari, M. R.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Babavalian</a:t>
            </a:r>
            <a:r>
              <a:rPr lang="en-US" sz="1200" dirty="0">
                <a:latin typeface="Times New Roman" panose="02020603050405020304" pitchFamily="18" charset="0"/>
                <a:ea typeface="Calibri" panose="020F0502020204030204" pitchFamily="34" charset="0"/>
                <a:cs typeface="Times New Roman" panose="02020603050405020304" pitchFamily="18" charset="0"/>
              </a:rPr>
              <a:t>, A. M. E. Moghadam, and V. K.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Tabar</a:t>
            </a:r>
            <a:r>
              <a:rPr lang="en-US" sz="1200" dirty="0">
                <a:latin typeface="Times New Roman" panose="02020603050405020304" pitchFamily="18" charset="0"/>
                <a:ea typeface="Calibri" panose="020F0502020204030204" pitchFamily="34" charset="0"/>
                <a:cs typeface="Times New Roman" panose="02020603050405020304" pitchFamily="18" charset="0"/>
              </a:rPr>
              <a:t>, “Knowledge discovery in medicine: Current issue and future trend,” Expert Syst. Appl., vol. 41, no. 9, 	pp. 4434–4463, 2014.</a:t>
            </a:r>
          </a:p>
          <a:p>
            <a:pPr algn="just">
              <a:lnSpc>
                <a:spcPct val="107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[24]	K.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Papatheodorou</a:t>
            </a:r>
            <a:r>
              <a:rPr lang="en-US" sz="1200" dirty="0">
                <a:latin typeface="Times New Roman" panose="02020603050405020304" pitchFamily="18" charset="0"/>
                <a:ea typeface="Calibri" panose="020F0502020204030204" pitchFamily="34" charset="0"/>
                <a:cs typeface="Times New Roman" panose="02020603050405020304" pitchFamily="18" charset="0"/>
              </a:rPr>
              <a:t>, M. Banach, M. Edmonds, N.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Papanas</a:t>
            </a:r>
            <a:r>
              <a:rPr lang="en-US" sz="1200" dirty="0">
                <a:latin typeface="Times New Roman" panose="02020603050405020304" pitchFamily="18" charset="0"/>
                <a:ea typeface="Calibri" panose="020F0502020204030204" pitchFamily="34" charset="0"/>
                <a:cs typeface="Times New Roman" panose="02020603050405020304" pitchFamily="18" charset="0"/>
              </a:rPr>
              <a:t>, and D.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Papazoglou</a:t>
            </a:r>
            <a:r>
              <a:rPr lang="en-US" sz="1200" dirty="0">
                <a:latin typeface="Times New Roman" panose="02020603050405020304" pitchFamily="18" charset="0"/>
                <a:ea typeface="Calibri" panose="020F0502020204030204" pitchFamily="34" charset="0"/>
                <a:cs typeface="Times New Roman" panose="02020603050405020304" pitchFamily="18" charset="0"/>
              </a:rPr>
              <a:t>, “Complications of Diabetes,” J. Diabetes Res., vol. 2015, pp. 1–5, 2015.</a:t>
            </a:r>
          </a:p>
          <a:p>
            <a:pPr algn="just">
              <a:lnSpc>
                <a:spcPct val="107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[25]	K.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Papatheodorou</a:t>
            </a:r>
            <a:r>
              <a:rPr lang="en-US" sz="1200" dirty="0">
                <a:latin typeface="Times New Roman" panose="02020603050405020304" pitchFamily="18" charset="0"/>
                <a:ea typeface="Calibri" panose="020F0502020204030204" pitchFamily="34" charset="0"/>
                <a:cs typeface="Times New Roman" panose="02020603050405020304" pitchFamily="18" charset="0"/>
              </a:rPr>
              <a:t>, M. Banach, E.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Bekiari</a:t>
            </a:r>
            <a:r>
              <a:rPr lang="en-US" sz="1200" dirty="0">
                <a:latin typeface="Times New Roman" panose="02020603050405020304" pitchFamily="18" charset="0"/>
                <a:ea typeface="Calibri" panose="020F0502020204030204" pitchFamily="34" charset="0"/>
                <a:cs typeface="Times New Roman" panose="02020603050405020304" pitchFamily="18" charset="0"/>
              </a:rPr>
              <a:t>, M. Rizzo, and M. Edmonds, “Complications of Diabetes 2017,” J. Diabetes Res., vol. 2018, pp. 1–4, 2018.</a:t>
            </a:r>
          </a:p>
          <a:p>
            <a:pPr algn="just">
              <a:lnSpc>
                <a:spcPct val="107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[26]	Z. Tao, A. Shi, and J. Zhao, “Epidemiological Perspectives of Diabetes,” Cell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Biochem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Biophys</a:t>
            </a:r>
            <a:r>
              <a:rPr lang="en-US" sz="1200" dirty="0">
                <a:latin typeface="Times New Roman" panose="02020603050405020304" pitchFamily="18" charset="0"/>
                <a:ea typeface="Calibri" panose="020F0502020204030204" pitchFamily="34" charset="0"/>
                <a:cs typeface="Times New Roman" panose="02020603050405020304" pitchFamily="18" charset="0"/>
              </a:rPr>
              <a:t>., vol. 73, no. 1, pp. 	181–185, 2015.</a:t>
            </a:r>
          </a:p>
          <a:p>
            <a:pPr algn="just">
              <a:lnSpc>
                <a:spcPct val="107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[27]	American Diabetes Association, “2. Classification and diagnosis of diabetes,” Diabetes Care, vol. 39, no. January, pp. 	S13–S22, 2016. </a:t>
            </a:r>
          </a:p>
          <a:p>
            <a:pPr algn="just">
              <a:lnSpc>
                <a:spcPct val="107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[28]	A.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Ramezankhani</a:t>
            </a:r>
            <a:r>
              <a:rPr lang="en-US" sz="1200" dirty="0">
                <a:latin typeface="Times New Roman" panose="02020603050405020304" pitchFamily="18" charset="0"/>
                <a:ea typeface="Calibri" panose="020F0502020204030204" pitchFamily="34" charset="0"/>
                <a:cs typeface="Times New Roman" panose="02020603050405020304" pitchFamily="18" charset="0"/>
              </a:rPr>
              <a:t>, E.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Hadavandi</a:t>
            </a:r>
            <a:r>
              <a:rPr lang="en-US" sz="1200" dirty="0">
                <a:latin typeface="Times New Roman" panose="02020603050405020304" pitchFamily="18" charset="0"/>
                <a:ea typeface="Calibri" panose="020F0502020204030204" pitchFamily="34" charset="0"/>
                <a:cs typeface="Times New Roman" panose="02020603050405020304" pitchFamily="18" charset="0"/>
              </a:rPr>
              <a:t>, O.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Pournik</a:t>
            </a:r>
            <a:r>
              <a:rPr lang="en-US" sz="1200" dirty="0">
                <a:latin typeface="Times New Roman" panose="02020603050405020304" pitchFamily="18" charset="0"/>
                <a:ea typeface="Calibri" panose="020F0502020204030204" pitchFamily="34" charset="0"/>
                <a:cs typeface="Times New Roman" panose="02020603050405020304" pitchFamily="18" charset="0"/>
              </a:rPr>
              <a:t>, J. </a:t>
            </a:r>
            <a:r>
              <a:rPr lang="en-US" sz="1200" dirty="0" err="1">
                <a:latin typeface="Times New Roman" panose="02020603050405020304" pitchFamily="18" charset="0"/>
                <a:ea typeface="Calibri" panose="020F0502020204030204" pitchFamily="34" charset="0"/>
                <a:cs typeface="Times New Roman" panose="02020603050405020304" pitchFamily="18" charset="0"/>
              </a:rPr>
              <a:t>Shahrabi</a:t>
            </a:r>
            <a:r>
              <a:rPr lang="en-US" sz="1200" dirty="0">
                <a:latin typeface="Times New Roman" panose="02020603050405020304" pitchFamily="18" charset="0"/>
                <a:ea typeface="Calibri" panose="020F0502020204030204" pitchFamily="34" charset="0"/>
                <a:cs typeface="Times New Roman" panose="02020603050405020304" pitchFamily="18" charset="0"/>
              </a:rPr>
              <a:t>, F. Azizi, and F.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Hadaegh</a:t>
            </a:r>
            <a:r>
              <a:rPr lang="en-US" sz="1200" dirty="0">
                <a:latin typeface="Times New Roman" panose="02020603050405020304" pitchFamily="18" charset="0"/>
                <a:ea typeface="Calibri" panose="020F0502020204030204" pitchFamily="34" charset="0"/>
                <a:cs typeface="Times New Roman" panose="02020603050405020304" pitchFamily="18" charset="0"/>
              </a:rPr>
              <a:t>, “Decision tree-based modelling for identification of potential interactions between type 2 	diabetes risk factors: a decade follow-up in a Middle East 	prospective cohort study,” BMJ Open, vol. 6, no. 12, p. e013336, Dec. 2016.</a:t>
            </a:r>
          </a:p>
          <a:p>
            <a:pPr algn="just">
              <a:lnSpc>
                <a:spcPct val="107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[29]	S. Batra and S. Sachdeva, “Organizing standardized electronic healthcare records data for mining,” Heal. Policy Technol., vol. 5, no. 3, pp. 226–242, Sep. 2016.</a:t>
            </a:r>
          </a:p>
          <a:p>
            <a:pPr algn="just"/>
            <a:r>
              <a:rPr lang="en-US" sz="1200" dirty="0">
                <a:latin typeface="Times New Roman" panose="02020603050405020304" pitchFamily="18" charset="0"/>
                <a:ea typeface="Calibri" panose="020F0502020204030204" pitchFamily="34" charset="0"/>
                <a:cs typeface="Times New Roman" panose="02020603050405020304" pitchFamily="18" charset="0"/>
              </a:rPr>
              <a:t>[30]	M. Sudha, “Evolutionary and Neural Computing Based Decision Support System for Disease Diagnosis from Clinical 	Data Sets in Medical Practice,” J. Med. Syst., vol. 41, 	no. 11, 2017.</a:t>
            </a:r>
            <a:r>
              <a:rPr lang="en-US" sz="1200" dirty="0"/>
              <a:t> </a:t>
            </a:r>
          </a:p>
          <a:p>
            <a:pPr algn="just"/>
            <a:r>
              <a:rPr lang="en-US" sz="1200" dirty="0"/>
              <a:t>[31]	J. Yang, F. Zhang, X. Jiang, X. Shen, and X. Hu, “Classify and identify the risky loci of type 2 diabetes with 	computational method,” in 2017 IEEE International Conference on 	Bioinformatics and Biomedicine (BIBM), 2017, vol. 2017–</a:t>
            </a:r>
            <a:r>
              <a:rPr lang="en-US" sz="1200" dirty="0" err="1"/>
              <a:t>Janua</a:t>
            </a:r>
            <a:r>
              <a:rPr lang="en-US" sz="1200" dirty="0"/>
              <a:t>, pp. 1331–1337.</a:t>
            </a:r>
          </a:p>
          <a:p>
            <a:pPr algn="just"/>
            <a:r>
              <a:rPr lang="en-US" sz="1200" dirty="0"/>
              <a:t>[32]	N. A. Vignesh and D. I. G. </a:t>
            </a:r>
            <a:r>
              <a:rPr lang="en-US" sz="1200" dirty="0" err="1"/>
              <a:t>Amalarethinam</a:t>
            </a:r>
            <a:r>
              <a:rPr lang="en-US" sz="1200" dirty="0"/>
              <a:t>, “Rule Extraction for Diagnosis of Diabetes Mellitus Used for Enhancing Regular Covering Technique,” in 2017 World Congress 	on Computing and Communication Technologies (WCCCT), 	2017, pp. 111–114.</a:t>
            </a:r>
          </a:p>
          <a:p>
            <a:pPr algn="just"/>
            <a:r>
              <a:rPr lang="en-US" sz="1200" dirty="0"/>
              <a:t>[33]	V. </a:t>
            </a:r>
            <a:r>
              <a:rPr lang="en-US" sz="1200" dirty="0" err="1"/>
              <a:t>Potenciano</a:t>
            </a:r>
            <a:r>
              <a:rPr lang="en-US" sz="1200" dirty="0"/>
              <a:t>, M. M. Abad-Grau, A. </a:t>
            </a:r>
            <a:r>
              <a:rPr lang="en-US" sz="1200" dirty="0" err="1"/>
              <a:t>Alcina</a:t>
            </a:r>
            <a:r>
              <a:rPr lang="en-US" sz="1200" dirty="0"/>
              <a:t>, and F. </a:t>
            </a:r>
            <a:r>
              <a:rPr lang="en-US" sz="1200" dirty="0" err="1"/>
              <a:t>Matesanz</a:t>
            </a:r>
            <a:r>
              <a:rPr lang="en-US" sz="1200" dirty="0"/>
              <a:t>, “A comparison of genomic profiles of complex diseases under different models,” BMC Med. Genomics, vol. 9, no. 	1, pp. 1–16, 2016.</a:t>
            </a:r>
          </a:p>
          <a:p>
            <a:pPr algn="just"/>
            <a:r>
              <a:rPr lang="en-US" sz="1200" dirty="0"/>
              <a:t>[34]	C. </a:t>
            </a:r>
            <a:r>
              <a:rPr lang="en-US" sz="1200" dirty="0" err="1"/>
              <a:t>Sinoquet</a:t>
            </a:r>
            <a:r>
              <a:rPr lang="en-US" sz="1200" dirty="0"/>
              <a:t>, “A method combining a random forest-based technique with the modeling of linkage disequilibrium through latent variables, to run </a:t>
            </a:r>
            <a:r>
              <a:rPr lang="en-US" sz="1200" dirty="0" err="1"/>
              <a:t>multilocus</a:t>
            </a:r>
            <a:r>
              <a:rPr lang="en-US" sz="1200" dirty="0"/>
              <a:t> genome-wide 	association studies,” BMC Bioinformatics, vol. 19, no. 1, pp. 1–24, 2018.</a:t>
            </a:r>
          </a:p>
          <a:p>
            <a:pPr algn="just"/>
            <a:r>
              <a:rPr lang="en-US" sz="1200" dirty="0"/>
              <a:t>[35]	S. </a:t>
            </a:r>
            <a:r>
              <a:rPr lang="en-US" sz="1200" dirty="0" err="1"/>
              <a:t>Poonkuzhali</a:t>
            </a:r>
            <a:r>
              <a:rPr lang="en-US" sz="1200" dirty="0"/>
              <a:t>, J. </a:t>
            </a:r>
            <a:r>
              <a:rPr lang="en-US" sz="1200" dirty="0" err="1"/>
              <a:t>Jeyalakshmi</a:t>
            </a:r>
            <a:r>
              <a:rPr lang="en-US" sz="1200" dirty="0"/>
              <a:t>, and S. </a:t>
            </a:r>
            <a:r>
              <a:rPr lang="en-US" sz="1200" dirty="0" err="1"/>
              <a:t>Sreesubha</a:t>
            </a:r>
            <a:r>
              <a:rPr lang="en-US" sz="1200" dirty="0"/>
              <a:t>, “Diabetes Mellitus Risk Factor Prediction Through Resampling and Cost Analysis on Classifiers,” vol. 836, Springer Singapore, 	2018, pp. 212–225.</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EAECBA3C-B68B-4065-88FB-D50958FCAF2C}"/>
              </a:ext>
            </a:extLst>
          </p:cNvPr>
          <p:cNvSpPr>
            <a:spLocks noGrp="1"/>
          </p:cNvSpPr>
          <p:nvPr>
            <p:ph type="title"/>
          </p:nvPr>
        </p:nvSpPr>
        <p:spPr>
          <a:xfrm>
            <a:off x="146050" y="132107"/>
            <a:ext cx="10515600" cy="522771"/>
          </a:xfrm>
        </p:spPr>
        <p:txBody>
          <a:bodyPr>
            <a:normAutofit fontScale="90000"/>
          </a:bodyPr>
          <a:lstStyle/>
          <a:p>
            <a:r>
              <a:rPr lang="en-US" u="sng" dirty="0">
                <a:latin typeface="Arial" panose="020B0604020202020204" pitchFamily="34" charset="0"/>
                <a:cs typeface="Arial" panose="020B0604020202020204" pitchFamily="34" charset="0"/>
              </a:rPr>
              <a:t>References</a:t>
            </a:r>
          </a:p>
        </p:txBody>
      </p:sp>
      <p:sp>
        <p:nvSpPr>
          <p:cNvPr id="2" name="Slide Number Placeholder 1">
            <a:extLst>
              <a:ext uri="{FF2B5EF4-FFF2-40B4-BE49-F238E27FC236}">
                <a16:creationId xmlns:a16="http://schemas.microsoft.com/office/drawing/2014/main" id="{3207BC9E-B37B-4A59-86BD-F47E79FADE4E}"/>
              </a:ext>
            </a:extLst>
          </p:cNvPr>
          <p:cNvSpPr>
            <a:spLocks noGrp="1"/>
          </p:cNvSpPr>
          <p:nvPr>
            <p:ph type="sldNum" sz="quarter" idx="12"/>
          </p:nvPr>
        </p:nvSpPr>
        <p:spPr/>
        <p:txBody>
          <a:bodyPr/>
          <a:lstStyle/>
          <a:p>
            <a:fld id="{A9708F84-B0AC-42AD-A9DD-AFF41622BAFA}" type="slidenum">
              <a:rPr lang="en-US" smtClean="0"/>
              <a:t>55</a:t>
            </a:fld>
            <a:endParaRPr lang="en-US"/>
          </a:p>
        </p:txBody>
      </p:sp>
    </p:spTree>
    <p:extLst>
      <p:ext uri="{BB962C8B-B14F-4D97-AF65-F5344CB8AC3E}">
        <p14:creationId xmlns:p14="http://schemas.microsoft.com/office/powerpoint/2010/main" val="21832714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476A97-D641-4F54-94AB-0088B2B0BF88}"/>
              </a:ext>
            </a:extLst>
          </p:cNvPr>
          <p:cNvSpPr/>
          <p:nvPr/>
        </p:nvSpPr>
        <p:spPr>
          <a:xfrm>
            <a:off x="139700" y="930384"/>
            <a:ext cx="11582400" cy="5905078"/>
          </a:xfrm>
          <a:prstGeom prst="rect">
            <a:avLst/>
          </a:prstGeom>
        </p:spPr>
        <p:txBody>
          <a:bodyPr wrap="square">
            <a:spAutoFit/>
          </a:bodyPr>
          <a:lstStyle/>
          <a:p>
            <a:pPr algn="just">
              <a:lnSpc>
                <a:spcPct val="107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[36]	A. Pimentel, A. V.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Carreiro</a:t>
            </a:r>
            <a:r>
              <a:rPr lang="en-US" sz="1200" dirty="0">
                <a:latin typeface="Times New Roman" panose="02020603050405020304" pitchFamily="18" charset="0"/>
                <a:ea typeface="Calibri" panose="020F0502020204030204" pitchFamily="34" charset="0"/>
                <a:cs typeface="Times New Roman" panose="02020603050405020304" pitchFamily="18" charset="0"/>
              </a:rPr>
              <a:t>, R. T. Ribeiro, and H.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Gamboa</a:t>
            </a:r>
            <a:r>
              <a:rPr lang="en-US" sz="1200" dirty="0">
                <a:latin typeface="Times New Roman" panose="02020603050405020304" pitchFamily="18" charset="0"/>
                <a:ea typeface="Calibri" panose="020F0502020204030204" pitchFamily="34" charset="0"/>
                <a:cs typeface="Times New Roman" panose="02020603050405020304" pitchFamily="18" charset="0"/>
              </a:rPr>
              <a:t>, “Screening diabetes mellitus 2 based on electronic health records using temporal features,” Health Informatics 	J., vol. 24, no. 2, pp. 194–205, Jun. 2018.</a:t>
            </a:r>
          </a:p>
          <a:p>
            <a:pPr algn="just">
              <a:lnSpc>
                <a:spcPct val="107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[37]	X. Huang, Q.-S. Xu, Y.-H. Yun, J.-H. Huang, and Y.-Z. Liang, “Weighted variable kernel support vector machine classifier for metabolomics data analysis,”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Chemom</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Intell</a:t>
            </a:r>
            <a:r>
              <a:rPr lang="en-US" sz="1200" dirty="0">
                <a:latin typeface="Times New Roman" panose="02020603050405020304" pitchFamily="18" charset="0"/>
                <a:ea typeface="Calibri" panose="020F0502020204030204" pitchFamily="34" charset="0"/>
                <a:cs typeface="Times New Roman" panose="02020603050405020304" pitchFamily="18" charset="0"/>
              </a:rPr>
              <a:t>. Lab. Syst., vol. 146, pp. 365–370, Aug. 2015.</a:t>
            </a:r>
          </a:p>
          <a:p>
            <a:pPr algn="just">
              <a:lnSpc>
                <a:spcPct val="107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[38]	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Heydari</a:t>
            </a:r>
            <a:r>
              <a:rPr lang="en-US" sz="1200" dirty="0">
                <a:latin typeface="Times New Roman" panose="02020603050405020304" pitchFamily="18" charset="0"/>
                <a:ea typeface="Calibri" panose="020F0502020204030204" pitchFamily="34" charset="0"/>
                <a:cs typeface="Times New Roman" panose="02020603050405020304" pitchFamily="18" charset="0"/>
              </a:rPr>
              <a:t>, 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Teimouri</a:t>
            </a:r>
            <a:r>
              <a:rPr lang="en-US" sz="1200" dirty="0">
                <a:latin typeface="Times New Roman" panose="02020603050405020304" pitchFamily="18" charset="0"/>
                <a:ea typeface="Calibri" panose="020F0502020204030204" pitchFamily="34" charset="0"/>
                <a:cs typeface="Times New Roman" panose="02020603050405020304" pitchFamily="18" charset="0"/>
              </a:rPr>
              <a:t>, Z. </a:t>
            </a:r>
            <a:r>
              <a:rPr lang="en-US" sz="1200" dirty="0" err="1">
                <a:latin typeface="Times New Roman" panose="02020603050405020304" pitchFamily="18" charset="0"/>
                <a:ea typeface="Calibri" panose="020F0502020204030204" pitchFamily="34" charset="0"/>
                <a:cs typeface="Times New Roman" panose="02020603050405020304" pitchFamily="18" charset="0"/>
              </a:rPr>
              <a:t>Heshmati</a:t>
            </a:r>
            <a:r>
              <a:rPr lang="en-US" sz="1200" dirty="0">
                <a:latin typeface="Times New Roman" panose="02020603050405020304" pitchFamily="18" charset="0"/>
                <a:ea typeface="Calibri" panose="020F0502020204030204" pitchFamily="34" charset="0"/>
                <a:cs typeface="Times New Roman" panose="02020603050405020304" pitchFamily="18" charset="0"/>
              </a:rPr>
              <a:t>, and S. M. </a:t>
            </a:r>
            <a:r>
              <a:rPr lang="en-US" sz="1200" dirty="0" err="1">
                <a:latin typeface="Times New Roman" panose="02020603050405020304" pitchFamily="18" charset="0"/>
                <a:ea typeface="Calibri" panose="020F0502020204030204" pitchFamily="34" charset="0"/>
                <a:cs typeface="Times New Roman" panose="02020603050405020304" pitchFamily="18" charset="0"/>
              </a:rPr>
              <a:t>Alavinia</a:t>
            </a:r>
            <a:r>
              <a:rPr lang="en-US" sz="1200" dirty="0">
                <a:latin typeface="Times New Roman" panose="02020603050405020304" pitchFamily="18" charset="0"/>
                <a:ea typeface="Calibri" panose="020F0502020204030204" pitchFamily="34" charset="0"/>
                <a:cs typeface="Times New Roman" panose="02020603050405020304" pitchFamily="18" charset="0"/>
              </a:rPr>
              <a:t>, “Comparison of various classification algorithms in the diagnosis of type 2 diabetes in Iran,” Int. J. Diabetes 	Dev.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Ctries</a:t>
            </a:r>
            <a:r>
              <a:rPr lang="en-US" sz="1200" dirty="0">
                <a:latin typeface="Times New Roman" panose="02020603050405020304" pitchFamily="18" charset="0"/>
                <a:ea typeface="Calibri" panose="020F0502020204030204" pitchFamily="34" charset="0"/>
                <a:cs typeface="Times New Roman" panose="02020603050405020304" pitchFamily="18" charset="0"/>
              </a:rPr>
              <a:t>., vol. 36, no. 2, pp. 167–173, Jun. 2016.</a:t>
            </a:r>
          </a:p>
          <a:p>
            <a:pPr algn="just">
              <a:lnSpc>
                <a:spcPct val="107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[39]	R. Ali, M. H. Siddiqi, M. Idris, B. H. Kang, and S. Lee, “Prediction of Diabetes Mellitus Based on Boosting Ensemble Modeling,” in Ubiquitous Computing and Ambient 	Intelligence.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Personalisation</a:t>
            </a:r>
            <a:r>
              <a:rPr lang="en-US" sz="1200" dirty="0">
                <a:latin typeface="Times New Roman" panose="02020603050405020304" pitchFamily="18" charset="0"/>
                <a:ea typeface="Calibri" panose="020F0502020204030204" pitchFamily="34" charset="0"/>
                <a:cs typeface="Times New Roman" panose="02020603050405020304" pitchFamily="18" charset="0"/>
              </a:rPr>
              <a:t> and User Adapted Services, vol. 8867, 2014, pp. 25–28.</a:t>
            </a:r>
          </a:p>
          <a:p>
            <a:pPr algn="just">
              <a:lnSpc>
                <a:spcPct val="107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[40]	U. R. Acharya et al., “An integrated diabetic index using heart rate variability signal features for diagnosis of diabetes,”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Comput</a:t>
            </a:r>
            <a:r>
              <a:rPr lang="en-US" sz="1200" dirty="0">
                <a:latin typeface="Times New Roman" panose="02020603050405020304" pitchFamily="18" charset="0"/>
                <a:ea typeface="Calibri" panose="020F0502020204030204" pitchFamily="34" charset="0"/>
                <a:cs typeface="Times New Roman" panose="02020603050405020304" pitchFamily="18" charset="0"/>
              </a:rPr>
              <a:t>. Methods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Biomech</a:t>
            </a:r>
            <a:r>
              <a:rPr lang="en-US" sz="1200" dirty="0">
                <a:latin typeface="Times New Roman" panose="02020603050405020304" pitchFamily="18" charset="0"/>
                <a:ea typeface="Calibri" panose="020F0502020204030204" pitchFamily="34" charset="0"/>
                <a:cs typeface="Times New Roman" panose="02020603050405020304" pitchFamily="18" charset="0"/>
              </a:rPr>
              <a:t>. Biomed. </a:t>
            </a:r>
            <a:r>
              <a:rPr lang="en-US" sz="1200" dirty="0" err="1">
                <a:latin typeface="Times New Roman" panose="02020603050405020304" pitchFamily="18" charset="0"/>
                <a:ea typeface="Calibri" panose="020F0502020204030204" pitchFamily="34" charset="0"/>
                <a:cs typeface="Times New Roman" panose="02020603050405020304" pitchFamily="18" charset="0"/>
              </a:rPr>
              <a:t>Engin</a:t>
            </a:r>
            <a:r>
              <a:rPr lang="en-US" sz="1200" dirty="0">
                <a:latin typeface="Times New Roman" panose="02020603050405020304" pitchFamily="18" charset="0"/>
                <a:ea typeface="Calibri" panose="020F0502020204030204" pitchFamily="34" charset="0"/>
                <a:cs typeface="Times New Roman" panose="02020603050405020304" pitchFamily="18" charset="0"/>
              </a:rPr>
              <a:t>., vol. 	16, no. 2, pp. 222–234, Feb. 2013.</a:t>
            </a:r>
          </a:p>
          <a:p>
            <a:r>
              <a:rPr lang="en-US" sz="1200" dirty="0">
                <a:latin typeface="Times New Roman" panose="02020603050405020304" pitchFamily="18" charset="0"/>
                <a:ea typeface="Calibri" panose="020F0502020204030204" pitchFamily="34" charset="0"/>
                <a:cs typeface="Times New Roman" panose="02020603050405020304" pitchFamily="18" charset="0"/>
              </a:rPr>
              <a:t>[41]	G. </a:t>
            </a:r>
            <a:r>
              <a:rPr lang="en-US" sz="1200" dirty="0" err="1">
                <a:latin typeface="Times New Roman" panose="02020603050405020304" pitchFamily="18" charset="0"/>
                <a:ea typeface="Calibri" panose="020F0502020204030204" pitchFamily="34" charset="0"/>
                <a:cs typeface="Times New Roman" panose="02020603050405020304" pitchFamily="18" charset="0"/>
              </a:rPr>
              <a:t>Acciaroli</a:t>
            </a:r>
            <a:r>
              <a:rPr lang="en-US" sz="1200" dirty="0">
                <a:latin typeface="Times New Roman" panose="02020603050405020304" pitchFamily="18" charset="0"/>
                <a:ea typeface="Calibri" panose="020F0502020204030204" pitchFamily="34" charset="0"/>
                <a:cs typeface="Times New Roman" panose="02020603050405020304" pitchFamily="18" charset="0"/>
              </a:rPr>
              <a:t> et al., “Diabetes and Prediabetes Classification Using Glycemic Variability Indices From Continuous Glucose Monitoring Data,” J. Diabetes Sci. Technol., 	vol. 12, no. 1, pp. 105–113, Jan. 2018. </a:t>
            </a:r>
          </a:p>
          <a:p>
            <a:r>
              <a:rPr lang="en-US" sz="1200" dirty="0"/>
              <a:t>[42]	T. Conca et al., “Multidisciplinary Collaboration in the Treatment of Patients With Type 2 Diabetes in Primary Care: Analysis Using Process Mining,” J. Med. Internet Res., 	vol. 20, no. 4, p. e127, Apr. 2018.</a:t>
            </a:r>
          </a:p>
          <a:p>
            <a:r>
              <a:rPr lang="en-US" sz="1200" dirty="0"/>
              <a:t>[43]	H. </a:t>
            </a:r>
            <a:r>
              <a:rPr lang="en-US" sz="1200" dirty="0" err="1"/>
              <a:t>Esmaily</a:t>
            </a:r>
            <a:r>
              <a:rPr lang="en-US" sz="1200" dirty="0"/>
              <a:t>, M. </a:t>
            </a:r>
            <a:r>
              <a:rPr lang="en-US" sz="1200" dirty="0" err="1"/>
              <a:t>Tayefi</a:t>
            </a:r>
            <a:r>
              <a:rPr lang="en-US" sz="1200" dirty="0"/>
              <a:t>, H. </a:t>
            </a:r>
            <a:r>
              <a:rPr lang="en-US" sz="1200" dirty="0" err="1"/>
              <a:t>Doosti</a:t>
            </a:r>
            <a:r>
              <a:rPr lang="en-US" sz="1200" dirty="0"/>
              <a:t>, M. </a:t>
            </a:r>
            <a:r>
              <a:rPr lang="en-US" sz="1200" dirty="0" err="1"/>
              <a:t>Ghayour-Mobarhan</a:t>
            </a:r>
            <a:r>
              <a:rPr lang="en-US" sz="1200" dirty="0"/>
              <a:t>, H. </a:t>
            </a:r>
            <a:r>
              <a:rPr lang="en-US" sz="1200" dirty="0" err="1"/>
              <a:t>Nezami</a:t>
            </a:r>
            <a:r>
              <a:rPr lang="en-US" sz="1200" dirty="0"/>
              <a:t>, and A. </a:t>
            </a:r>
            <a:r>
              <a:rPr lang="en-US" sz="1200" dirty="0" err="1"/>
              <a:t>Amirabadizadeh</a:t>
            </a:r>
            <a:r>
              <a:rPr lang="en-US" sz="1200" dirty="0"/>
              <a:t>, “A Comparison between Decision Tree and Random Forest in Determining the 	Risk Factors Associated with Type 2 Diabetes.,” J. Res. Health Sci., vol. 18, no. 2, p. e00412, Apr. 2018.</a:t>
            </a:r>
          </a:p>
          <a:p>
            <a:r>
              <a:rPr lang="en-US" sz="1200" dirty="0"/>
              <a:t>[44]	J. </a:t>
            </a:r>
            <a:r>
              <a:rPr lang="en-US" sz="1200" dirty="0" err="1"/>
              <a:t>Debédat</a:t>
            </a:r>
            <a:r>
              <a:rPr lang="en-US" sz="1200" dirty="0"/>
              <a:t> et al., “Long-term Relapse of Type 2 Diabetes After Roux-en-Y Gastric Bypass: Prediction and Clinical Relevance,” Diabetes Care, vol. 41, no. 10, pp. 2086–2095, 	Oct. 2018.</a:t>
            </a:r>
          </a:p>
          <a:p>
            <a:r>
              <a:rPr lang="en-US" sz="1200" dirty="0"/>
              <a:t>[45]	S. </a:t>
            </a:r>
            <a:r>
              <a:rPr lang="en-US" sz="1200" dirty="0" err="1"/>
              <a:t>Basu</a:t>
            </a:r>
            <a:r>
              <a:rPr lang="en-US" sz="1200" dirty="0"/>
              <a:t>, S. Raghavan, D. J. Wexler, and S. A. Berkowitz, “Characteristics Associated With Decreased or Increased Mortality Risk From Glycemic Therapy Among Patients 	With Type 2 Diabetes and High Cardiovascular Risk: Machine Learning Analysis of the ACCORD Trial,” Diabetes Care, vol. 41, no. 3, pp. 604–612, Mar. 2018.</a:t>
            </a:r>
          </a:p>
          <a:p>
            <a:r>
              <a:rPr lang="en-US" sz="1200" dirty="0"/>
              <a:t>[46]	</a:t>
            </a:r>
            <a:r>
              <a:rPr lang="en-US" sz="1200" dirty="0" err="1"/>
              <a:t>Uci</a:t>
            </a:r>
            <a:r>
              <a:rPr lang="en-US" sz="1200" dirty="0"/>
              <a:t> machine learning repository. available at http://archive.ics.uci.edu/ml/; 2018 [Online]</a:t>
            </a:r>
          </a:p>
          <a:p>
            <a:endParaRPr lang="en-US" sz="1200" dirty="0"/>
          </a:p>
          <a:p>
            <a:pPr algn="just"/>
            <a:r>
              <a:rPr lang="en-US" sz="1200" dirty="0"/>
              <a:t>[47]	</a:t>
            </a:r>
            <a:r>
              <a:rPr lang="en-US" sz="1200" dirty="0" err="1"/>
              <a:t>Xie</a:t>
            </a:r>
            <a:r>
              <a:rPr lang="en-US" sz="1200" dirty="0"/>
              <a:t>, Z. et al. (2019) ‘Building risk prediction models for type 2 diabetes using machine learning techniques’, Preventing Chronic Disease, 16(9), pp. 1–9. </a:t>
            </a:r>
            <a:r>
              <a:rPr lang="en-US" sz="1200" dirty="0" err="1"/>
              <a:t>doi</a:t>
            </a:r>
            <a:r>
              <a:rPr lang="en-US" sz="1200" dirty="0"/>
              <a:t>: 	10.5888/pcd16.190109.</a:t>
            </a:r>
          </a:p>
          <a:p>
            <a:endParaRPr lang="en-US" sz="1200" dirty="0"/>
          </a:p>
          <a:p>
            <a:endParaRPr lang="en-US" sz="1200" dirty="0"/>
          </a:p>
          <a:p>
            <a:endParaRPr lang="en-US" sz="1200" dirty="0"/>
          </a:p>
          <a:p>
            <a:pPr algn="just">
              <a:lnSpc>
                <a:spcPct val="107000"/>
              </a:lnSpc>
              <a:spcAft>
                <a:spcPts val="800"/>
              </a:spcAft>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C29A0626-5398-4021-AD64-9E0125F46F7B}"/>
              </a:ext>
            </a:extLst>
          </p:cNvPr>
          <p:cNvSpPr>
            <a:spLocks noGrp="1"/>
          </p:cNvSpPr>
          <p:nvPr>
            <p:ph type="title"/>
          </p:nvPr>
        </p:nvSpPr>
        <p:spPr>
          <a:xfrm>
            <a:off x="146050" y="157507"/>
            <a:ext cx="10515600" cy="522771"/>
          </a:xfrm>
        </p:spPr>
        <p:txBody>
          <a:bodyPr>
            <a:normAutofit fontScale="90000"/>
          </a:bodyPr>
          <a:lstStyle/>
          <a:p>
            <a:r>
              <a:rPr lang="en-US" u="sng" dirty="0">
                <a:latin typeface="Arial" panose="020B0604020202020204" pitchFamily="34" charset="0"/>
                <a:cs typeface="Arial" panose="020B0604020202020204" pitchFamily="34" charset="0"/>
              </a:rPr>
              <a:t>References</a:t>
            </a:r>
          </a:p>
        </p:txBody>
      </p:sp>
      <p:sp>
        <p:nvSpPr>
          <p:cNvPr id="2" name="Slide Number Placeholder 1">
            <a:extLst>
              <a:ext uri="{FF2B5EF4-FFF2-40B4-BE49-F238E27FC236}">
                <a16:creationId xmlns:a16="http://schemas.microsoft.com/office/drawing/2014/main" id="{6C7C341F-0128-4981-B0F3-1C2AE13BD5C9}"/>
              </a:ext>
            </a:extLst>
          </p:cNvPr>
          <p:cNvSpPr>
            <a:spLocks noGrp="1"/>
          </p:cNvSpPr>
          <p:nvPr>
            <p:ph type="sldNum" sz="quarter" idx="12"/>
          </p:nvPr>
        </p:nvSpPr>
        <p:spPr/>
        <p:txBody>
          <a:bodyPr/>
          <a:lstStyle/>
          <a:p>
            <a:fld id="{A9708F84-B0AC-42AD-A9DD-AFF41622BAFA}" type="slidenum">
              <a:rPr lang="en-US" smtClean="0"/>
              <a:t>56</a:t>
            </a:fld>
            <a:endParaRPr lang="en-US"/>
          </a:p>
        </p:txBody>
      </p:sp>
    </p:spTree>
    <p:extLst>
      <p:ext uri="{BB962C8B-B14F-4D97-AF65-F5344CB8AC3E}">
        <p14:creationId xmlns:p14="http://schemas.microsoft.com/office/powerpoint/2010/main" val="211808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9513D-593E-FCB8-9AD3-FB6F137F0739}"/>
              </a:ext>
            </a:extLst>
          </p:cNvPr>
          <p:cNvSpPr>
            <a:spLocks noGrp="1"/>
          </p:cNvSpPr>
          <p:nvPr>
            <p:ph type="title"/>
          </p:nvPr>
        </p:nvSpPr>
        <p:spPr/>
        <p:txBody>
          <a:bodyPr>
            <a:normAutofit/>
          </a:bodyPr>
          <a:lstStyle/>
          <a:p>
            <a:r>
              <a:rPr lang="en-US" dirty="0"/>
              <a:t>There are several ways to improve Dropout in deep neural networks:</a:t>
            </a:r>
          </a:p>
        </p:txBody>
      </p:sp>
      <p:sp>
        <p:nvSpPr>
          <p:cNvPr id="3" name="Content Placeholder 2">
            <a:extLst>
              <a:ext uri="{FF2B5EF4-FFF2-40B4-BE49-F238E27FC236}">
                <a16:creationId xmlns:a16="http://schemas.microsoft.com/office/drawing/2014/main" id="{DE67B1A9-D733-794C-31A8-73FCF9BF591E}"/>
              </a:ext>
            </a:extLst>
          </p:cNvPr>
          <p:cNvSpPr>
            <a:spLocks noGrp="1"/>
          </p:cNvSpPr>
          <p:nvPr>
            <p:ph idx="1"/>
          </p:nvPr>
        </p:nvSpPr>
        <p:spPr/>
        <p:txBody>
          <a:bodyPr>
            <a:normAutofit fontScale="70000" lnSpcReduction="20000"/>
          </a:bodyPr>
          <a:lstStyle/>
          <a:p>
            <a:pPr>
              <a:buFont typeface="+mj-lt"/>
              <a:buAutoNum type="arabicPeriod"/>
            </a:pPr>
            <a:r>
              <a:rPr lang="en-US" dirty="0"/>
              <a:t>Use higher Dropout rate: A higher Dropout rate can lead to better generalization, but it also increases the chance of under-fitting.</a:t>
            </a:r>
          </a:p>
          <a:p>
            <a:pPr>
              <a:buFont typeface="+mj-lt"/>
              <a:buAutoNum type="arabicPeriod"/>
            </a:pPr>
            <a:r>
              <a:rPr lang="en-US" dirty="0"/>
              <a:t>Increase the size of the model: A larger model can benefit from Dropout as it reduces over-fitting.</a:t>
            </a:r>
          </a:p>
          <a:p>
            <a:pPr>
              <a:buFont typeface="+mj-lt"/>
              <a:buAutoNum type="arabicPeriod"/>
            </a:pPr>
            <a:r>
              <a:rPr lang="en-US" dirty="0"/>
              <a:t>Use other regularization techniques: Dropout can be combined with other regularization techniques such as L1, L2 regularization, or early stopping to improve its performance.</a:t>
            </a:r>
          </a:p>
          <a:p>
            <a:pPr>
              <a:buFont typeface="+mj-lt"/>
              <a:buAutoNum type="arabicPeriod"/>
            </a:pPr>
            <a:r>
              <a:rPr lang="en-US" dirty="0"/>
              <a:t>Adaptive Dropout: Adaptive Dropout adjusts the Dropout rate during training based on the validation loss, to find the optimal rate.</a:t>
            </a:r>
          </a:p>
          <a:p>
            <a:pPr>
              <a:buFont typeface="+mj-lt"/>
              <a:buAutoNum type="arabicPeriod"/>
            </a:pPr>
            <a:r>
              <a:rPr lang="en-US" dirty="0"/>
              <a:t>Use </a:t>
            </a:r>
            <a:r>
              <a:rPr lang="en-US" dirty="0" err="1"/>
              <a:t>DropConnect</a:t>
            </a:r>
            <a:r>
              <a:rPr lang="en-US" dirty="0"/>
              <a:t>: </a:t>
            </a:r>
            <a:r>
              <a:rPr lang="en-US" dirty="0" err="1"/>
              <a:t>DropConnect</a:t>
            </a:r>
            <a:r>
              <a:rPr lang="en-US" dirty="0"/>
              <a:t> is a variant of Dropout, where connections between neurons are randomly dropped instead of neurons themselves.</a:t>
            </a:r>
          </a:p>
          <a:p>
            <a:pPr>
              <a:buFont typeface="+mj-lt"/>
              <a:buAutoNum type="arabicPeriod"/>
            </a:pPr>
            <a:r>
              <a:rPr lang="en-US" dirty="0"/>
              <a:t>Use Monte Carlo Dropout: Monte Carlo Dropout involves using Dropout at test time and can be combined with </a:t>
            </a:r>
            <a:r>
              <a:rPr lang="en-US" dirty="0" err="1"/>
              <a:t>ensembling</a:t>
            </a:r>
            <a:r>
              <a:rPr lang="en-US" dirty="0"/>
              <a:t> to produce a better prediction.</a:t>
            </a:r>
          </a:p>
          <a:p>
            <a:pPr>
              <a:buFont typeface="+mj-lt"/>
              <a:buAutoNum type="arabicPeriod"/>
            </a:pPr>
            <a:r>
              <a:rPr lang="en-US" dirty="0"/>
              <a:t>Experiment with different architectures: Different architectures can benefit from Dropout in different ways. Try different architectures to find the best one for your problem.</a:t>
            </a:r>
          </a:p>
          <a:p>
            <a:endParaRPr lang="en-US" dirty="0"/>
          </a:p>
        </p:txBody>
      </p:sp>
      <p:sp>
        <p:nvSpPr>
          <p:cNvPr id="4" name="Slide Number Placeholder 3">
            <a:extLst>
              <a:ext uri="{FF2B5EF4-FFF2-40B4-BE49-F238E27FC236}">
                <a16:creationId xmlns:a16="http://schemas.microsoft.com/office/drawing/2014/main" id="{3AE7F4FA-EDB3-F01C-BB68-4859E654F5C4}"/>
              </a:ext>
            </a:extLst>
          </p:cNvPr>
          <p:cNvSpPr>
            <a:spLocks noGrp="1"/>
          </p:cNvSpPr>
          <p:nvPr>
            <p:ph type="sldNum" sz="quarter" idx="12"/>
          </p:nvPr>
        </p:nvSpPr>
        <p:spPr/>
        <p:txBody>
          <a:bodyPr/>
          <a:lstStyle/>
          <a:p>
            <a:fld id="{A9708F84-B0AC-42AD-A9DD-AFF41622BAFA}" type="slidenum">
              <a:rPr lang="en-US" smtClean="0"/>
              <a:t>57</a:t>
            </a:fld>
            <a:endParaRPr lang="en-US"/>
          </a:p>
        </p:txBody>
      </p:sp>
    </p:spTree>
    <p:extLst>
      <p:ext uri="{BB962C8B-B14F-4D97-AF65-F5344CB8AC3E}">
        <p14:creationId xmlns:p14="http://schemas.microsoft.com/office/powerpoint/2010/main" val="3788853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6">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Arc 38">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66443AF7-4303-4C8F-BDEA-FE8B56679FD3}"/>
              </a:ext>
            </a:extLst>
          </p:cNvPr>
          <p:cNvSpPr>
            <a:spLocks noGrp="1"/>
          </p:cNvSpPr>
          <p:nvPr>
            <p:ph type="sldNum" sz="quarter" idx="12"/>
          </p:nvPr>
        </p:nvSpPr>
        <p:spPr>
          <a:xfrm>
            <a:off x="8610600" y="6356350"/>
            <a:ext cx="2743200" cy="365125"/>
          </a:xfrm>
        </p:spPr>
        <p:txBody>
          <a:bodyPr>
            <a:normAutofit/>
          </a:bodyPr>
          <a:lstStyle/>
          <a:p>
            <a:pPr>
              <a:spcAft>
                <a:spcPts val="600"/>
              </a:spcAft>
            </a:pPr>
            <a:fld id="{A9708F84-B0AC-42AD-A9DD-AFF41622BAFA}" type="slidenum">
              <a:rPr lang="en-US"/>
              <a:pPr>
                <a:spcAft>
                  <a:spcPts val="600"/>
                </a:spcAft>
              </a:pPr>
              <a:t>6</a:t>
            </a:fld>
            <a:endParaRPr lang="en-US"/>
          </a:p>
        </p:txBody>
      </p:sp>
      <p:sp>
        <p:nvSpPr>
          <p:cNvPr id="10" name="Title 1">
            <a:extLst>
              <a:ext uri="{FF2B5EF4-FFF2-40B4-BE49-F238E27FC236}">
                <a16:creationId xmlns:a16="http://schemas.microsoft.com/office/drawing/2014/main" id="{88FF8600-CA15-AC2F-27B6-7A4F6E846D43}"/>
              </a:ext>
            </a:extLst>
          </p:cNvPr>
          <p:cNvSpPr txBox="1">
            <a:spLocks/>
          </p:cNvSpPr>
          <p:nvPr/>
        </p:nvSpPr>
        <p:spPr>
          <a:xfrm>
            <a:off x="972005" y="233054"/>
            <a:ext cx="10515600" cy="62000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333333"/>
                </a:solidFill>
                <a:effectLst>
                  <a:outerShdw blurRad="38100" dist="38100" dir="2700000" algn="tl">
                    <a:srgbClr val="C0C0C0"/>
                  </a:outerShdw>
                </a:effectLst>
                <a:latin typeface="+mn-lt"/>
                <a:cs typeface="Calibri" pitchFamily="34" charset="0"/>
              </a:rPr>
              <a:t>Risk Prediction Diabetes Complication Problems (1)</a:t>
            </a:r>
            <a:endParaRPr lang="en-US" sz="4000" dirty="0"/>
          </a:p>
        </p:txBody>
      </p:sp>
      <p:sp>
        <p:nvSpPr>
          <p:cNvPr id="11" name="Content Placeholder 2">
            <a:extLst>
              <a:ext uri="{FF2B5EF4-FFF2-40B4-BE49-F238E27FC236}">
                <a16:creationId xmlns:a16="http://schemas.microsoft.com/office/drawing/2014/main" id="{4E7BC063-B9A2-D284-70AE-2145E261058E}"/>
              </a:ext>
            </a:extLst>
          </p:cNvPr>
          <p:cNvSpPr>
            <a:spLocks noGrp="1"/>
          </p:cNvSpPr>
          <p:nvPr>
            <p:ph idx="1"/>
          </p:nvPr>
        </p:nvSpPr>
        <p:spPr>
          <a:xfrm>
            <a:off x="237019" y="1750355"/>
            <a:ext cx="11695648" cy="4913145"/>
          </a:xfrm>
        </p:spPr>
        <p:txBody>
          <a:bodyPr>
            <a:normAutofit/>
          </a:bodyPr>
          <a:lstStyle/>
          <a:p>
            <a:r>
              <a:rPr lang="en-US" sz="2400" dirty="0"/>
              <a:t>Multi Label Classification Problem</a:t>
            </a:r>
          </a:p>
          <a:p>
            <a:pPr lvl="1"/>
            <a:r>
              <a:rPr lang="en-US" sz="2000" b="1" dirty="0"/>
              <a:t>Related with Data problem:</a:t>
            </a:r>
          </a:p>
          <a:p>
            <a:pPr lvl="2"/>
            <a:r>
              <a:rPr lang="en-US" sz="1800" dirty="0"/>
              <a:t>label dependencies </a:t>
            </a:r>
          </a:p>
          <a:p>
            <a:pPr lvl="2"/>
            <a:r>
              <a:rPr lang="en-US" sz="1800" dirty="0"/>
              <a:t>high dimensional multi-label space.</a:t>
            </a:r>
          </a:p>
          <a:p>
            <a:pPr lvl="2"/>
            <a:r>
              <a:rPr lang="en-US" sz="1800" dirty="0"/>
              <a:t>Imbalance Dataset</a:t>
            </a:r>
          </a:p>
          <a:p>
            <a:pPr lvl="2"/>
            <a:r>
              <a:rPr lang="en-US" sz="1800" dirty="0"/>
              <a:t>Noisy Dataset</a:t>
            </a:r>
          </a:p>
          <a:p>
            <a:pPr lvl="2"/>
            <a:r>
              <a:rPr lang="en-US" sz="1800" dirty="0"/>
              <a:t>Outlier Dataset </a:t>
            </a:r>
          </a:p>
          <a:p>
            <a:pPr lvl="2"/>
            <a:endParaRPr lang="en-US" sz="1800" dirty="0"/>
          </a:p>
          <a:p>
            <a:pPr marL="914400" lvl="2" indent="0">
              <a:buNone/>
            </a:pPr>
            <a:endParaRPr lang="en-US" sz="1800" dirty="0"/>
          </a:p>
          <a:p>
            <a:pPr marL="914400" lvl="2" indent="0">
              <a:buNone/>
            </a:pPr>
            <a:endParaRPr lang="en-US" sz="1800" dirty="0"/>
          </a:p>
          <a:p>
            <a:pPr marL="914400" lvl="2" indent="0">
              <a:buNone/>
            </a:pPr>
            <a:endParaRPr lang="en-US" sz="1800" dirty="0"/>
          </a:p>
          <a:p>
            <a:pPr marL="914400" lvl="2" indent="0">
              <a:buNone/>
            </a:pPr>
            <a:r>
              <a:rPr lang="en-US" sz="1800" dirty="0"/>
              <a:t>                             </a:t>
            </a:r>
          </a:p>
        </p:txBody>
      </p:sp>
      <p:sp>
        <p:nvSpPr>
          <p:cNvPr id="13" name="Slide Number Placeholder 3">
            <a:extLst>
              <a:ext uri="{FF2B5EF4-FFF2-40B4-BE49-F238E27FC236}">
                <a16:creationId xmlns:a16="http://schemas.microsoft.com/office/drawing/2014/main" id="{D10B052F-0948-2011-CDDF-1DF0FAF66E7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9708F84-B0AC-42AD-A9DD-AFF41622BAFA}" type="slidenum">
              <a:rPr lang="en-US" smtClean="0"/>
              <a:pPr/>
              <a:t>6</a:t>
            </a:fld>
            <a:endParaRPr lang="en-US"/>
          </a:p>
        </p:txBody>
      </p:sp>
      <p:grpSp>
        <p:nvGrpSpPr>
          <p:cNvPr id="22" name="Group 21">
            <a:extLst>
              <a:ext uri="{FF2B5EF4-FFF2-40B4-BE49-F238E27FC236}">
                <a16:creationId xmlns:a16="http://schemas.microsoft.com/office/drawing/2014/main" id="{59A0A396-1BFD-09FB-E74B-A44BCDD03024}"/>
              </a:ext>
            </a:extLst>
          </p:cNvPr>
          <p:cNvGrpSpPr/>
          <p:nvPr/>
        </p:nvGrpSpPr>
        <p:grpSpPr>
          <a:xfrm>
            <a:off x="5002240" y="1750355"/>
            <a:ext cx="7012165" cy="2823598"/>
            <a:chOff x="5310060" y="861337"/>
            <a:chExt cx="6276185" cy="2473692"/>
          </a:xfrm>
        </p:grpSpPr>
        <p:pic>
          <p:nvPicPr>
            <p:cNvPr id="23" name="Picture 22">
              <a:extLst>
                <a:ext uri="{FF2B5EF4-FFF2-40B4-BE49-F238E27FC236}">
                  <a16:creationId xmlns:a16="http://schemas.microsoft.com/office/drawing/2014/main" id="{F23DB397-F31B-41F2-53AC-26E03EE9CFD8}"/>
                </a:ext>
              </a:extLst>
            </p:cNvPr>
            <p:cNvPicPr>
              <a:picLocks noChangeAspect="1"/>
            </p:cNvPicPr>
            <p:nvPr/>
          </p:nvPicPr>
          <p:blipFill>
            <a:blip r:embed="rId3"/>
            <a:stretch>
              <a:fillRect/>
            </a:stretch>
          </p:blipFill>
          <p:spPr>
            <a:xfrm>
              <a:off x="5310060" y="861337"/>
              <a:ext cx="6276185" cy="2022942"/>
            </a:xfrm>
            <a:prstGeom prst="rect">
              <a:avLst/>
            </a:prstGeom>
          </p:spPr>
        </p:pic>
        <p:sp>
          <p:nvSpPr>
            <p:cNvPr id="24" name="TextBox 23">
              <a:extLst>
                <a:ext uri="{FF2B5EF4-FFF2-40B4-BE49-F238E27FC236}">
                  <a16:creationId xmlns:a16="http://schemas.microsoft.com/office/drawing/2014/main" id="{7B5D721D-799E-74F6-506C-8F5FD5875CDC}"/>
                </a:ext>
              </a:extLst>
            </p:cNvPr>
            <p:cNvSpPr txBox="1"/>
            <p:nvPr/>
          </p:nvSpPr>
          <p:spPr>
            <a:xfrm>
              <a:off x="5470824" y="2811809"/>
              <a:ext cx="6095158" cy="523220"/>
            </a:xfrm>
            <a:prstGeom prst="rect">
              <a:avLst/>
            </a:prstGeom>
            <a:noFill/>
          </p:spPr>
          <p:txBody>
            <a:bodyPr wrap="square">
              <a:spAutoFit/>
            </a:bodyPr>
            <a:lstStyle/>
            <a:p>
              <a:pPr algn="ctr"/>
              <a:r>
                <a:rPr lang="en-US" sz="1400" dirty="0"/>
                <a:t>Diabetes Complication in a domain problem then transform into Multi Label Classification Problem </a:t>
              </a:r>
            </a:p>
          </p:txBody>
        </p:sp>
      </p:grpSp>
      <p:sp>
        <p:nvSpPr>
          <p:cNvPr id="7" name="TextBox 6">
            <a:extLst>
              <a:ext uri="{FF2B5EF4-FFF2-40B4-BE49-F238E27FC236}">
                <a16:creationId xmlns:a16="http://schemas.microsoft.com/office/drawing/2014/main" id="{4335D10C-9EDE-41D0-7209-F629A8D4CE1F}"/>
              </a:ext>
            </a:extLst>
          </p:cNvPr>
          <p:cNvSpPr txBox="1"/>
          <p:nvPr/>
        </p:nvSpPr>
        <p:spPr>
          <a:xfrm>
            <a:off x="754247" y="4407761"/>
            <a:ext cx="11234586" cy="923330"/>
          </a:xfrm>
          <a:prstGeom prst="rect">
            <a:avLst/>
          </a:prstGeom>
          <a:noFill/>
        </p:spPr>
        <p:txBody>
          <a:bodyPr wrap="square">
            <a:spAutoFit/>
          </a:bodyPr>
          <a:lstStyle/>
          <a:p>
            <a:pPr algn="just"/>
            <a:r>
              <a:rPr lang="en-US" dirty="0"/>
              <a:t>Typical classification algorithms perform best when the distribution of data in each of the binary classes is equally distributed. However, when dealing with a high volume of data, especially in the multi-label context, class imbalance is a typical side effect, since not all the labels may be evenly distributed across data instances.</a:t>
            </a:r>
          </a:p>
        </p:txBody>
      </p:sp>
    </p:spTree>
    <p:extLst>
      <p:ext uri="{BB962C8B-B14F-4D97-AF65-F5344CB8AC3E}">
        <p14:creationId xmlns:p14="http://schemas.microsoft.com/office/powerpoint/2010/main" val="110167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 calcmode="lin" valueType="num">
                                      <p:cBhvr additive="base">
                                        <p:cTn id="17"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 calcmode="lin" valueType="num">
                                      <p:cBhvr additive="base">
                                        <p:cTn id="21"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 calcmode="lin" valueType="num">
                                      <p:cBhvr additive="base">
                                        <p:cTn id="25"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anim calcmode="lin" valueType="num">
                                      <p:cBhvr additive="base">
                                        <p:cTn id="29"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xEl>
                                              <p:pRg st="5" end="5"/>
                                            </p:txEl>
                                          </p:spTgt>
                                        </p:tgtEl>
                                        <p:attrNameLst>
                                          <p:attrName>style.visibility</p:attrName>
                                        </p:attrNameLst>
                                      </p:cBhvr>
                                      <p:to>
                                        <p:strVal val="visible"/>
                                      </p:to>
                                    </p:set>
                                    <p:anim calcmode="lin" valueType="num">
                                      <p:cBhvr additive="base">
                                        <p:cTn id="33"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 calcmode="lin" valueType="num">
                                      <p:cBhvr additive="base">
                                        <p:cTn id="37"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1">
                                            <p:txEl>
                                              <p:pRg st="11" end="11"/>
                                            </p:txEl>
                                          </p:spTgt>
                                        </p:tgtEl>
                                        <p:attrNameLst>
                                          <p:attrName>style.visibility</p:attrName>
                                        </p:attrNameLst>
                                      </p:cBhvr>
                                      <p:to>
                                        <p:strVal val="visible"/>
                                      </p:to>
                                    </p:set>
                                    <p:anim calcmode="lin" valueType="num">
                                      <p:cBhvr additive="base">
                                        <p:cTn id="41"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
                                            <p:txEl>
                                              <p:pRg st="11" end="11"/>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blinds(horizontal)">
                                      <p:cBhvr>
                                        <p:cTn id="5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6">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Arc 38">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Slide Number Placeholder 3">
            <a:extLst>
              <a:ext uri="{FF2B5EF4-FFF2-40B4-BE49-F238E27FC236}">
                <a16:creationId xmlns:a16="http://schemas.microsoft.com/office/drawing/2014/main" id="{7EB928EC-CDEB-72FD-E542-56D9957CF238}"/>
              </a:ext>
            </a:extLst>
          </p:cNvPr>
          <p:cNvSpPr>
            <a:spLocks noGrp="1"/>
          </p:cNvSpPr>
          <p:nvPr>
            <p:ph type="sldNum" sz="quarter" idx="12"/>
          </p:nvPr>
        </p:nvSpPr>
        <p:spPr>
          <a:xfrm>
            <a:off x="8610600" y="6356350"/>
            <a:ext cx="2743200" cy="365125"/>
          </a:xfrm>
        </p:spPr>
        <p:txBody>
          <a:bodyPr>
            <a:normAutofit/>
          </a:bodyPr>
          <a:lstStyle/>
          <a:p>
            <a:pPr>
              <a:spcAft>
                <a:spcPts val="600"/>
              </a:spcAft>
            </a:pPr>
            <a:fld id="{A9708F84-B0AC-42AD-A9DD-AFF41622BAFA}" type="slidenum">
              <a:rPr lang="en-US"/>
              <a:pPr>
                <a:spcAft>
                  <a:spcPts val="600"/>
                </a:spcAft>
              </a:pPr>
              <a:t>7</a:t>
            </a:fld>
            <a:endParaRPr lang="en-US" dirty="0"/>
          </a:p>
        </p:txBody>
      </p:sp>
      <p:sp>
        <p:nvSpPr>
          <p:cNvPr id="2" name="Title 1">
            <a:extLst>
              <a:ext uri="{FF2B5EF4-FFF2-40B4-BE49-F238E27FC236}">
                <a16:creationId xmlns:a16="http://schemas.microsoft.com/office/drawing/2014/main" id="{30FBB18C-44C7-C1BE-C89D-122F99B013D0}"/>
              </a:ext>
            </a:extLst>
          </p:cNvPr>
          <p:cNvSpPr>
            <a:spLocks noGrp="1"/>
          </p:cNvSpPr>
          <p:nvPr>
            <p:ph type="title"/>
          </p:nvPr>
        </p:nvSpPr>
        <p:spPr>
          <a:xfrm>
            <a:off x="1076261" y="13597"/>
            <a:ext cx="10515600" cy="620002"/>
          </a:xfrm>
        </p:spPr>
        <p:txBody>
          <a:bodyPr>
            <a:normAutofit fontScale="90000"/>
          </a:bodyPr>
          <a:lstStyle/>
          <a:p>
            <a:r>
              <a:rPr lang="en-US" sz="4000" b="1" dirty="0">
                <a:solidFill>
                  <a:srgbClr val="333333"/>
                </a:solidFill>
                <a:effectLst>
                  <a:outerShdw blurRad="38100" dist="38100" dir="2700000" algn="tl">
                    <a:srgbClr val="C0C0C0"/>
                  </a:outerShdw>
                </a:effectLst>
                <a:latin typeface="+mn-lt"/>
                <a:cs typeface="Calibri" pitchFamily="34" charset="0"/>
              </a:rPr>
              <a:t>Risk Prediction Diabetes Complication Problems (2)</a:t>
            </a:r>
            <a:endParaRPr lang="en-US" sz="4000" dirty="0"/>
          </a:p>
        </p:txBody>
      </p:sp>
      <p:sp>
        <p:nvSpPr>
          <p:cNvPr id="3" name="Content Placeholder 2">
            <a:extLst>
              <a:ext uri="{FF2B5EF4-FFF2-40B4-BE49-F238E27FC236}">
                <a16:creationId xmlns:a16="http://schemas.microsoft.com/office/drawing/2014/main" id="{950F81C4-D4A2-7F58-034D-76FA0183EA7B}"/>
              </a:ext>
            </a:extLst>
          </p:cNvPr>
          <p:cNvSpPr>
            <a:spLocks noGrp="1"/>
          </p:cNvSpPr>
          <p:nvPr>
            <p:ph idx="1"/>
          </p:nvPr>
        </p:nvSpPr>
        <p:spPr>
          <a:xfrm>
            <a:off x="237019" y="865757"/>
            <a:ext cx="6744753" cy="5855718"/>
          </a:xfrm>
        </p:spPr>
        <p:txBody>
          <a:bodyPr>
            <a:normAutofit/>
          </a:bodyPr>
          <a:lstStyle/>
          <a:p>
            <a:r>
              <a:rPr lang="en-US" sz="2000" dirty="0"/>
              <a:t>Why Deep Neural Network Model?</a:t>
            </a:r>
          </a:p>
          <a:p>
            <a:pPr lvl="1" algn="just"/>
            <a:r>
              <a:rPr lang="en-US" sz="1600" dirty="0"/>
              <a:t>Along with the increasing popularity of deep learning, it has become a trend to use deep learning to solve multi-label tasks</a:t>
            </a:r>
            <a:r>
              <a:rPr lang="en-US" sz="1800" dirty="0"/>
              <a:t>. (</a:t>
            </a:r>
            <a:r>
              <a:rPr lang="en-US" sz="1400" dirty="0">
                <a:effectLst/>
              </a:rPr>
              <a:t>Peng, et. al., 2021)</a:t>
            </a:r>
            <a:endParaRPr lang="en-US" sz="1800" dirty="0"/>
          </a:p>
          <a:p>
            <a:pPr lvl="1" algn="just"/>
            <a:r>
              <a:rPr lang="en-US" sz="1600" dirty="0"/>
              <a:t>DNN Has ability Non linier approximation and strong capability in learning multiple label. </a:t>
            </a:r>
          </a:p>
          <a:p>
            <a:pPr lvl="1" algn="just"/>
            <a:r>
              <a:rPr lang="en-US" sz="1600" dirty="0"/>
              <a:t>In this study we, conducting DNN because the structure of Fully connected is more suitable the case of Diabetes Complication that can handle multi label task classifications.</a:t>
            </a:r>
          </a:p>
          <a:p>
            <a:r>
              <a:rPr lang="en-US" sz="2000" dirty="0"/>
              <a:t>Deep Neural Network Model Problem</a:t>
            </a:r>
          </a:p>
          <a:p>
            <a:pPr lvl="1" algn="just"/>
            <a:r>
              <a:rPr lang="en-US" sz="1600" dirty="0"/>
              <a:t>In Handle MLC problem especially </a:t>
            </a:r>
            <a:r>
              <a:rPr lang="en-US" sz="1600" dirty="0">
                <a:latin typeface="Times New Roman" panose="02020603050405020304" pitchFamily="18" charset="0"/>
                <a:cs typeface="Times New Roman" panose="02020603050405020304" pitchFamily="18" charset="0"/>
              </a:rPr>
              <a:t>Real-world data with </a:t>
            </a:r>
            <a:r>
              <a:rPr lang="en-US" sz="1600" dirty="0">
                <a:solidFill>
                  <a:srgbClr val="FF0000"/>
                </a:solidFill>
                <a:latin typeface="Times New Roman" panose="02020603050405020304" pitchFamily="18" charset="0"/>
                <a:cs typeface="Times New Roman" panose="02020603050405020304" pitchFamily="18" charset="0"/>
              </a:rPr>
              <a:t>high-dimensional feature space</a:t>
            </a:r>
            <a:r>
              <a:rPr lang="en-US" sz="1600" dirty="0"/>
              <a:t>, The  Performance of DNN model has </a:t>
            </a:r>
            <a:r>
              <a:rPr lang="en-US" sz="1600" dirty="0">
                <a:solidFill>
                  <a:schemeClr val="accent1"/>
                </a:solidFill>
                <a:latin typeface="Times New Roman" panose="02020603050405020304" pitchFamily="18" charset="0"/>
                <a:cs typeface="Times New Roman" panose="02020603050405020304" pitchFamily="18" charset="0"/>
              </a:rPr>
              <a:t>extended computational times</a:t>
            </a:r>
            <a:r>
              <a:rPr lang="en-US" sz="1600" dirty="0">
                <a:latin typeface="Times New Roman" panose="02020603050405020304" pitchFamily="18" charset="0"/>
                <a:cs typeface="Times New Roman" panose="02020603050405020304" pitchFamily="18" charset="0"/>
              </a:rPr>
              <a:t>, </a:t>
            </a:r>
            <a:r>
              <a:rPr lang="en-US" sz="1600" dirty="0">
                <a:solidFill>
                  <a:srgbClr val="00B050"/>
                </a:solidFill>
                <a:latin typeface="Times New Roman" panose="02020603050405020304" pitchFamily="18" charset="0"/>
                <a:cs typeface="Times New Roman" panose="02020603050405020304" pitchFamily="18" charset="0"/>
              </a:rPr>
              <a:t>higher memory requirements</a:t>
            </a:r>
            <a:r>
              <a:rPr lang="en-US" sz="1600" dirty="0">
                <a:latin typeface="Times New Roman" panose="02020603050405020304" pitchFamily="18" charset="0"/>
                <a:cs typeface="Times New Roman" panose="02020603050405020304" pitchFamily="18" charset="0"/>
              </a:rPr>
              <a:t>, and </a:t>
            </a:r>
            <a:r>
              <a:rPr lang="en-US" sz="1600" dirty="0">
                <a:solidFill>
                  <a:srgbClr val="7030A0"/>
                </a:solidFill>
                <a:latin typeface="Times New Roman" panose="02020603050405020304" pitchFamily="18" charset="0"/>
                <a:cs typeface="Times New Roman" panose="02020603050405020304" pitchFamily="18" charset="0"/>
              </a:rPr>
              <a:t>slow down the classification performance </a:t>
            </a:r>
            <a:r>
              <a:rPr lang="en-US" sz="1600" dirty="0">
                <a:latin typeface="Times New Roman" panose="02020603050405020304" pitchFamily="18" charset="0"/>
                <a:cs typeface="Times New Roman" panose="02020603050405020304" pitchFamily="18" charset="0"/>
              </a:rPr>
              <a:t>(Ibrahim et al., 2021). </a:t>
            </a:r>
          </a:p>
          <a:p>
            <a:pPr lvl="1" algn="just"/>
            <a:r>
              <a:rPr lang="en-US" sz="1600" dirty="0">
                <a:latin typeface="Times New Roman" panose="02020603050405020304" pitchFamily="18" charset="0"/>
                <a:cs typeface="Times New Roman" panose="02020603050405020304" pitchFamily="18" charset="0"/>
              </a:rPr>
              <a:t>DNNs are easy </a:t>
            </a:r>
            <a:r>
              <a:rPr lang="en-US" sz="1600" dirty="0">
                <a:solidFill>
                  <a:srgbClr val="FF0000"/>
                </a:solidFill>
                <a:latin typeface="Times New Roman" panose="02020603050405020304" pitchFamily="18" charset="0"/>
                <a:cs typeface="Times New Roman" panose="02020603050405020304" pitchFamily="18" charset="0"/>
              </a:rPr>
              <a:t>to overfit the label noise in the dataset, and thus achieve poor generalization performance</a:t>
            </a:r>
            <a:r>
              <a:rPr lang="en-US" sz="1600" dirty="0">
                <a:latin typeface="Times New Roman" panose="02020603050405020304" pitchFamily="18" charset="0"/>
                <a:cs typeface="Times New Roman" panose="02020603050405020304" pitchFamily="18" charset="0"/>
              </a:rPr>
              <a:t>. Training using DNNs reliably on datasets with corrupted labels remains challenging </a:t>
            </a:r>
            <a:r>
              <a:rPr lang="en-US" sz="1600" dirty="0">
                <a:effectLst/>
                <a:latin typeface="Times New Roman" panose="02020603050405020304" pitchFamily="18" charset="0"/>
                <a:cs typeface="Times New Roman" panose="02020603050405020304" pitchFamily="18" charset="0"/>
              </a:rPr>
              <a:t>(Wang, </a:t>
            </a:r>
            <a:r>
              <a:rPr lang="en-US" sz="1600" dirty="0" err="1">
                <a:effectLst/>
                <a:latin typeface="Times New Roman" panose="02020603050405020304" pitchFamily="18" charset="0"/>
                <a:cs typeface="Times New Roman" panose="02020603050405020304" pitchFamily="18" charset="0"/>
              </a:rPr>
              <a:t>Yulin</a:t>
            </a:r>
            <a:r>
              <a:rPr lang="en-US" sz="1600" dirty="0">
                <a:effectLst/>
                <a:latin typeface="Times New Roman" panose="02020603050405020304" pitchFamily="18" charset="0"/>
                <a:cs typeface="Times New Roman" panose="02020603050405020304" pitchFamily="18" charset="0"/>
              </a:rPr>
              <a:t> 2020). </a:t>
            </a:r>
            <a:r>
              <a:rPr lang="en-US" sz="1600" b="1" dirty="0">
                <a:effectLst/>
                <a:latin typeface="Times New Roman" panose="02020603050405020304" pitchFamily="18" charset="0"/>
                <a:cs typeface="Times New Roman" panose="02020603050405020304" pitchFamily="18" charset="0"/>
              </a:rPr>
              <a:t>However, this assumption can be dangerous in imbalanced classification problems such as medical diagnosis, fraud detection, and access control systems</a:t>
            </a:r>
            <a:r>
              <a:rPr lang="en-US" sz="1600" dirty="0">
                <a:effectLst/>
                <a:latin typeface="Times New Roman" panose="02020603050405020304" pitchFamily="18" charset="0"/>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FDE8AD0C-0D09-DA67-3544-A909E96BB0D3}"/>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9708F84-B0AC-42AD-A9DD-AFF41622BAFA}" type="slidenum">
              <a:rPr lang="en-US" smtClean="0"/>
              <a:pPr/>
              <a:t>7</a:t>
            </a:fld>
            <a:endParaRPr lang="en-US"/>
          </a:p>
        </p:txBody>
      </p:sp>
      <p:graphicFrame>
        <p:nvGraphicFramePr>
          <p:cNvPr id="5" name="Object 4">
            <a:extLst>
              <a:ext uri="{FF2B5EF4-FFF2-40B4-BE49-F238E27FC236}">
                <a16:creationId xmlns:a16="http://schemas.microsoft.com/office/drawing/2014/main" id="{B9267CCD-FC34-0322-D8DC-A873501EA7F3}"/>
              </a:ext>
            </a:extLst>
          </p:cNvPr>
          <p:cNvGraphicFramePr>
            <a:graphicFrameLocks noChangeAspect="1"/>
          </p:cNvGraphicFramePr>
          <p:nvPr>
            <p:extLst>
              <p:ext uri="{D42A27DB-BD31-4B8C-83A1-F6EECF244321}">
                <p14:modId xmlns:p14="http://schemas.microsoft.com/office/powerpoint/2010/main" val="152412588"/>
              </p:ext>
            </p:extLst>
          </p:nvPr>
        </p:nvGraphicFramePr>
        <p:xfrm>
          <a:off x="7205821" y="751993"/>
          <a:ext cx="4534577" cy="5312377"/>
        </p:xfrm>
        <a:graphic>
          <a:graphicData uri="http://schemas.openxmlformats.org/presentationml/2006/ole">
            <mc:AlternateContent xmlns:mc="http://schemas.openxmlformats.org/markup-compatibility/2006">
              <mc:Choice xmlns:v="urn:schemas-microsoft-com:vml" Requires="v">
                <p:oleObj name="Bitmap Image" r:id="rId3" imgW="2209680" imgH="1886040" progId="Paint.Picture">
                  <p:embed/>
                </p:oleObj>
              </mc:Choice>
              <mc:Fallback>
                <p:oleObj name="Bitmap Image" r:id="rId3" imgW="2209680" imgH="1886040" progId="Paint.Picture">
                  <p:embed/>
                  <p:pic>
                    <p:nvPicPr>
                      <p:cNvPr id="5" name="Object 4">
                        <a:extLst>
                          <a:ext uri="{FF2B5EF4-FFF2-40B4-BE49-F238E27FC236}">
                            <a16:creationId xmlns:a16="http://schemas.microsoft.com/office/drawing/2014/main" id="{08B7C2FE-0258-8EA8-E70D-38BC19975722}"/>
                          </a:ext>
                        </a:extLst>
                      </p:cNvPr>
                      <p:cNvPicPr/>
                      <p:nvPr/>
                    </p:nvPicPr>
                    <p:blipFill>
                      <a:blip r:embed="rId4"/>
                      <a:stretch>
                        <a:fillRect/>
                      </a:stretch>
                    </p:blipFill>
                    <p:spPr>
                      <a:xfrm>
                        <a:off x="7205821" y="751993"/>
                        <a:ext cx="4534577" cy="5312377"/>
                      </a:xfrm>
                      <a:prstGeom prst="rect">
                        <a:avLst/>
                      </a:prstGeom>
                    </p:spPr>
                  </p:pic>
                </p:oleObj>
              </mc:Fallback>
            </mc:AlternateContent>
          </a:graphicData>
        </a:graphic>
      </p:graphicFrame>
    </p:spTree>
    <p:extLst>
      <p:ext uri="{BB962C8B-B14F-4D97-AF65-F5344CB8AC3E}">
        <p14:creationId xmlns:p14="http://schemas.microsoft.com/office/powerpoint/2010/main" val="238261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40" name="Group 1030">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32" name="Freeform: Shape 1031">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41" name="Group 1032">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034" name="Group 1033">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038" name="Freeform: Shape 1037">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9" name="Freeform: Shape 1038">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042" name="Group 1034">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043" name="Freeform: Shape 1035">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4" name="Freeform: Shape 1036">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4" name="Slide Number Placeholder 3">
            <a:extLst>
              <a:ext uri="{FF2B5EF4-FFF2-40B4-BE49-F238E27FC236}">
                <a16:creationId xmlns:a16="http://schemas.microsoft.com/office/drawing/2014/main" id="{B9801708-8A70-EDE5-54E2-20B34A5CFBB1}"/>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A9708F84-B0AC-42AD-A9DD-AFF41622BAFA}" type="slidenum">
              <a:rPr lang="en-US" sz="4400">
                <a:solidFill>
                  <a:srgbClr val="FFFFFF"/>
                </a:solidFill>
              </a:rPr>
              <a:pPr>
                <a:lnSpc>
                  <a:spcPct val="90000"/>
                </a:lnSpc>
                <a:spcAft>
                  <a:spcPts val="600"/>
                </a:spcAft>
              </a:pPr>
              <a:t>8</a:t>
            </a:fld>
            <a:endParaRPr lang="en-US" sz="4400">
              <a:solidFill>
                <a:srgbClr val="FFFFFF"/>
              </a:solidFill>
            </a:endParaRPr>
          </a:p>
        </p:txBody>
      </p:sp>
      <p:pic>
        <p:nvPicPr>
          <p:cNvPr id="1026" name="Picture 2">
            <a:extLst>
              <a:ext uri="{FF2B5EF4-FFF2-40B4-BE49-F238E27FC236}">
                <a16:creationId xmlns:a16="http://schemas.microsoft.com/office/drawing/2014/main" id="{EE3203BA-0CC2-4DCD-0213-D4E09B179E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3"/>
          <a:stretch/>
        </p:blipFill>
        <p:spPr bwMode="auto">
          <a:xfrm>
            <a:off x="3421854" y="10"/>
            <a:ext cx="8770145"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917457-1D47-5C88-8C9F-39FE96E09442}"/>
              </a:ext>
            </a:extLst>
          </p:cNvPr>
          <p:cNvSpPr txBox="1"/>
          <p:nvPr/>
        </p:nvSpPr>
        <p:spPr>
          <a:xfrm>
            <a:off x="275427" y="3123912"/>
            <a:ext cx="3146427" cy="1077218"/>
          </a:xfrm>
          <a:prstGeom prst="rect">
            <a:avLst/>
          </a:prstGeom>
          <a:noFill/>
        </p:spPr>
        <p:txBody>
          <a:bodyPr wrap="square" rtlCol="0">
            <a:spAutoFit/>
          </a:bodyPr>
          <a:lstStyle/>
          <a:p>
            <a:pPr algn="ctr"/>
            <a:r>
              <a:rPr lang="en-US" sz="3200" dirty="0">
                <a:solidFill>
                  <a:schemeClr val="bg1"/>
                </a:solidFill>
              </a:rPr>
              <a:t>Literature Review Maps</a:t>
            </a:r>
          </a:p>
        </p:txBody>
      </p:sp>
    </p:spTree>
    <p:extLst>
      <p:ext uri="{BB962C8B-B14F-4D97-AF65-F5344CB8AC3E}">
        <p14:creationId xmlns:p14="http://schemas.microsoft.com/office/powerpoint/2010/main" val="234150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blinds(horizontal)">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88A413-4C75-552A-4E6C-037796875E3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Problem Transformation Approached for MLC Problems</a:t>
            </a:r>
          </a:p>
        </p:txBody>
      </p:sp>
      <p:pic>
        <p:nvPicPr>
          <p:cNvPr id="8" name="Content Placeholder 7">
            <a:extLst>
              <a:ext uri="{FF2B5EF4-FFF2-40B4-BE49-F238E27FC236}">
                <a16:creationId xmlns:a16="http://schemas.microsoft.com/office/drawing/2014/main" id="{03BE1552-337C-85FE-394D-8F81542907CC}"/>
              </a:ext>
            </a:extLst>
          </p:cNvPr>
          <p:cNvPicPr>
            <a:picLocks noGrp="1" noChangeAspect="1"/>
          </p:cNvPicPr>
          <p:nvPr>
            <p:ph idx="1"/>
          </p:nvPr>
        </p:nvPicPr>
        <p:blipFill>
          <a:blip r:embed="rId3"/>
          <a:stretch>
            <a:fillRect/>
          </a:stretch>
        </p:blipFill>
        <p:spPr>
          <a:xfrm>
            <a:off x="6290034" y="1450791"/>
            <a:ext cx="5757421" cy="5132898"/>
          </a:xfrm>
          <a:prstGeom prst="rect">
            <a:avLst/>
          </a:prstGeom>
        </p:spPr>
      </p:pic>
      <p:sp>
        <p:nvSpPr>
          <p:cNvPr id="4" name="Slide Number Placeholder 3">
            <a:extLst>
              <a:ext uri="{FF2B5EF4-FFF2-40B4-BE49-F238E27FC236}">
                <a16:creationId xmlns:a16="http://schemas.microsoft.com/office/drawing/2014/main" id="{E6199C84-1B24-D717-660E-E7A0AE54F39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9708F84-B0AC-42AD-A9DD-AFF41622BAFA}" type="slidenum">
              <a:rPr lang="en-US" smtClean="0"/>
              <a:pPr>
                <a:spcAft>
                  <a:spcPts val="600"/>
                </a:spcAft>
              </a:pPr>
              <a:t>9</a:t>
            </a:fld>
            <a:endParaRPr lang="en-US"/>
          </a:p>
        </p:txBody>
      </p:sp>
      <p:sp>
        <p:nvSpPr>
          <p:cNvPr id="5" name="TextBox 4">
            <a:extLst>
              <a:ext uri="{FF2B5EF4-FFF2-40B4-BE49-F238E27FC236}">
                <a16:creationId xmlns:a16="http://schemas.microsoft.com/office/drawing/2014/main" id="{7ED71DA2-9356-4E9F-CF75-A687384023B8}"/>
              </a:ext>
            </a:extLst>
          </p:cNvPr>
          <p:cNvSpPr txBox="1"/>
          <p:nvPr/>
        </p:nvSpPr>
        <p:spPr>
          <a:xfrm>
            <a:off x="386850" y="1474885"/>
            <a:ext cx="6579558" cy="2585323"/>
          </a:xfrm>
          <a:prstGeom prst="rect">
            <a:avLst/>
          </a:prstGeom>
          <a:noFill/>
        </p:spPr>
        <p:txBody>
          <a:bodyPr wrap="square">
            <a:spAutoFit/>
          </a:bodyPr>
          <a:lstStyle/>
          <a:p>
            <a:pPr algn="just"/>
            <a:r>
              <a:rPr lang="en-US" dirty="0"/>
              <a:t>1) Problem transformation methods aim to transform and decompose the multi-label learning problem into one or many single-label classification tasks, followed by a re-transformation of the outputs into a multi-label representation. The key idea of problem transformation methods is to fit the data to the well-represented set of existing algorithms. This methodology can be further grouped into three use-case specific categories based on the kind of transformation required— binary relevance, label ranking, and multi-class classification.</a:t>
            </a:r>
          </a:p>
        </p:txBody>
      </p:sp>
      <p:sp>
        <p:nvSpPr>
          <p:cNvPr id="10" name="TextBox 9">
            <a:extLst>
              <a:ext uri="{FF2B5EF4-FFF2-40B4-BE49-F238E27FC236}">
                <a16:creationId xmlns:a16="http://schemas.microsoft.com/office/drawing/2014/main" id="{49D63390-CF64-A075-B1EF-9E2F2A5C682A}"/>
              </a:ext>
            </a:extLst>
          </p:cNvPr>
          <p:cNvSpPr txBox="1"/>
          <p:nvPr/>
        </p:nvSpPr>
        <p:spPr>
          <a:xfrm>
            <a:off x="3093564" y="3455291"/>
            <a:ext cx="3196470" cy="561949"/>
          </a:xfrm>
          <a:prstGeom prst="rect">
            <a:avLst/>
          </a:prstGeom>
          <a:noFill/>
        </p:spPr>
        <p:txBody>
          <a:bodyPr wrap="square">
            <a:spAutoFit/>
          </a:bodyPr>
          <a:lstStyle/>
          <a:p>
            <a:pPr algn="just">
              <a:lnSpc>
                <a:spcPct val="200000"/>
              </a:lnSpc>
            </a:pPr>
            <a:r>
              <a:rPr lang="en-US"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a:t>
            </a:r>
            <a:r>
              <a:rPr lang="en-US" sz="1800" dirty="0" err="1">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Jalodia</a:t>
            </a:r>
            <a:r>
              <a:rPr lang="en-US"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Taneja and Davy, 2021)</a:t>
            </a:r>
          </a:p>
        </p:txBody>
      </p:sp>
      <p:pic>
        <p:nvPicPr>
          <p:cNvPr id="3" name="Picture 2" descr="A picture containing text, screenshot, design&#10;&#10;Description automatically generated">
            <a:extLst>
              <a:ext uri="{FF2B5EF4-FFF2-40B4-BE49-F238E27FC236}">
                <a16:creationId xmlns:a16="http://schemas.microsoft.com/office/drawing/2014/main" id="{49D23C78-5E21-DDDF-3CCA-916D08AB72AC}"/>
              </a:ext>
            </a:extLst>
          </p:cNvPr>
          <p:cNvPicPr>
            <a:picLocks noChangeAspect="1"/>
          </p:cNvPicPr>
          <p:nvPr/>
        </p:nvPicPr>
        <p:blipFill rotWithShape="1">
          <a:blip r:embed="rId4"/>
          <a:srcRect t="19390" r="50835" b="4818"/>
          <a:stretch/>
        </p:blipFill>
        <p:spPr bwMode="auto">
          <a:xfrm>
            <a:off x="2028804" y="4244975"/>
            <a:ext cx="2973705" cy="24765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2208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63f10bdd128be40dd73ed54ccd9f836efa3e36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16422</TotalTime>
  <Words>8907</Words>
  <Application>Microsoft Macintosh PowerPoint</Application>
  <PresentationFormat>Widescreen</PresentationFormat>
  <Paragraphs>1468</Paragraphs>
  <Slides>57</Slides>
  <Notes>18</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57</vt:i4>
      </vt:variant>
    </vt:vector>
  </HeadingPairs>
  <TitlesOfParts>
    <vt:vector size="64" baseType="lpstr">
      <vt:lpstr>Arial</vt:lpstr>
      <vt:lpstr>Calibri</vt:lpstr>
      <vt:lpstr>Calibri Light</vt:lpstr>
      <vt:lpstr>Times New Roman</vt:lpstr>
      <vt:lpstr>Office Theme</vt:lpstr>
      <vt:lpstr>Bitmap Image</vt:lpstr>
      <vt:lpstr>Visio.Drawing.15</vt:lpstr>
      <vt:lpstr>Enhanced Multi-label Deep Neural Network Model for Risk Prediction Diabetes Complication</vt:lpstr>
      <vt:lpstr>Contents</vt:lpstr>
      <vt:lpstr>Research Background  and   Literature Study</vt:lpstr>
      <vt:lpstr>Research Background </vt:lpstr>
      <vt:lpstr>Motivation on this study and Research Position</vt:lpstr>
      <vt:lpstr>PowerPoint Presentation</vt:lpstr>
      <vt:lpstr>Risk Prediction Diabetes Complication Problems (2)</vt:lpstr>
      <vt:lpstr>PowerPoint Presentation</vt:lpstr>
      <vt:lpstr>Problem Transformation Approached for MLC Problems</vt:lpstr>
      <vt:lpstr>Algorithm Adaptation Approached for MLC Problems</vt:lpstr>
      <vt:lpstr>Research GAP 1</vt:lpstr>
      <vt:lpstr>Research GAP 2</vt:lpstr>
      <vt:lpstr>Relationship of Research Problem, Research Questions, Research Objective, Research Contribution</vt:lpstr>
      <vt:lpstr>Research Problem 1 and Literature Support (1)</vt:lpstr>
      <vt:lpstr>Research Problem 2 and Literature Support (2)</vt:lpstr>
      <vt:lpstr>Research Problem 3 and Literature Support (3)</vt:lpstr>
      <vt:lpstr>Relation on Research Problem, Research Question and Objective</vt:lpstr>
      <vt:lpstr>Expected Contribution</vt:lpstr>
      <vt:lpstr>Research Methodology</vt:lpstr>
      <vt:lpstr>Research Phase</vt:lpstr>
      <vt:lpstr>PowerPoint Presentation</vt:lpstr>
      <vt:lpstr>PowerPoint Presentation</vt:lpstr>
      <vt:lpstr>Methodology: Learning Framework 1</vt:lpstr>
      <vt:lpstr>Methodology: Learning Framework 2</vt:lpstr>
      <vt:lpstr>Evaluations For MLC</vt:lpstr>
      <vt:lpstr>PowerPoint Presentation</vt:lpstr>
      <vt:lpstr>Data Analysis and Experimental Design</vt:lpstr>
      <vt:lpstr>Experimental Settings</vt:lpstr>
      <vt:lpstr>Data Descriptions</vt:lpstr>
      <vt:lpstr>Data Preparation on BFRSS</vt:lpstr>
      <vt:lpstr>Methodology: Learning Framework 1</vt:lpstr>
      <vt:lpstr>RO 1: Enhanced Data-preprocessing </vt:lpstr>
      <vt:lpstr>Data Problem with Null or NAN /Missing Value </vt:lpstr>
      <vt:lpstr>Data Problem with Null or NAN /Missing Value </vt:lpstr>
      <vt:lpstr>Data Imputation</vt:lpstr>
      <vt:lpstr>Data Analysis after imputation</vt:lpstr>
      <vt:lpstr>Example Result of Input Output on Dataset</vt:lpstr>
      <vt:lpstr>Obstacle on doing Experiment RO1</vt:lpstr>
      <vt:lpstr>Methodology: Learning Framework 2</vt:lpstr>
      <vt:lpstr>RO 2 and RO 3:</vt:lpstr>
      <vt:lpstr>Proposed Architecture Multi Label Deep Neural Network with Dropout Strategy </vt:lpstr>
      <vt:lpstr>ROC MLC</vt:lpstr>
      <vt:lpstr>Progress in this semester 12</vt:lpstr>
      <vt:lpstr>Conclusion</vt:lpstr>
      <vt:lpstr>Thank You</vt:lpstr>
      <vt:lpstr>Problem Transformation</vt:lpstr>
      <vt:lpstr>Problem Transformation-Binary Relevance (BR)</vt:lpstr>
      <vt:lpstr>Problem Transformation-Classifier Chain (CC)</vt:lpstr>
      <vt:lpstr>Problem Transformation-Label Powerset (LP)</vt:lpstr>
      <vt:lpstr>Problem Transformation-Calibrated Label Ranking (CLR)</vt:lpstr>
      <vt:lpstr>Algorithm Adaptation (AA)</vt:lpstr>
      <vt:lpstr>Algorithm Adaptation</vt:lpstr>
      <vt:lpstr>PowerPoint Presentation</vt:lpstr>
      <vt:lpstr>References</vt:lpstr>
      <vt:lpstr>References</vt:lpstr>
      <vt:lpstr>References</vt:lpstr>
      <vt:lpstr>There are several ways to improve Dropout in deep neural networks: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Enhanced Risk Prediction Model Type 2 Diabetes Mellitus Complication Using Hybrid Metaheuristic Optimization Techniques</dc:title>
  <dc:creator>R. Nur Rachman Dzaki Yullah</dc:creator>
  <cp:lastModifiedBy>Raden Nur Rachman Dzakiyullah</cp:lastModifiedBy>
  <cp:revision>358</cp:revision>
  <dcterms:created xsi:type="dcterms:W3CDTF">2021-01-05T06:42:59Z</dcterms:created>
  <dcterms:modified xsi:type="dcterms:W3CDTF">2023-10-16T07:38:54Z</dcterms:modified>
</cp:coreProperties>
</file>